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1"/>
  </p:sldMasterIdLst>
  <p:notesMasterIdLst>
    <p:notesMasterId r:id="rId79"/>
  </p:notesMasterIdLst>
  <p:sldIdLst>
    <p:sldId id="721" r:id="rId2"/>
    <p:sldId id="425" r:id="rId3"/>
    <p:sldId id="719" r:id="rId4"/>
    <p:sldId id="726" r:id="rId5"/>
    <p:sldId id="727" r:id="rId6"/>
    <p:sldId id="720" r:id="rId7"/>
    <p:sldId id="729" r:id="rId8"/>
    <p:sldId id="728" r:id="rId9"/>
    <p:sldId id="723" r:id="rId10"/>
    <p:sldId id="634" r:id="rId11"/>
    <p:sldId id="641" r:id="rId12"/>
    <p:sldId id="643" r:id="rId13"/>
    <p:sldId id="642" r:id="rId14"/>
    <p:sldId id="644" r:id="rId15"/>
    <p:sldId id="649" r:id="rId16"/>
    <p:sldId id="645" r:id="rId17"/>
    <p:sldId id="646" r:id="rId18"/>
    <p:sldId id="648" r:id="rId19"/>
    <p:sldId id="647" r:id="rId20"/>
    <p:sldId id="663" r:id="rId21"/>
    <p:sldId id="650" r:id="rId22"/>
    <p:sldId id="635" r:id="rId23"/>
    <p:sldId id="651" r:id="rId24"/>
    <p:sldId id="652" r:id="rId25"/>
    <p:sldId id="653" r:id="rId26"/>
    <p:sldId id="681" r:id="rId27"/>
    <p:sldId id="657" r:id="rId28"/>
    <p:sldId id="659" r:id="rId29"/>
    <p:sldId id="658" r:id="rId30"/>
    <p:sldId id="656" r:id="rId31"/>
    <p:sldId id="654" r:id="rId32"/>
    <p:sldId id="660" r:id="rId33"/>
    <p:sldId id="661" r:id="rId34"/>
    <p:sldId id="672" r:id="rId35"/>
    <p:sldId id="725" r:id="rId36"/>
    <p:sldId id="680" r:id="rId37"/>
    <p:sldId id="677" r:id="rId38"/>
    <p:sldId id="682" r:id="rId39"/>
    <p:sldId id="683" r:id="rId40"/>
    <p:sldId id="684" r:id="rId41"/>
    <p:sldId id="662" r:id="rId42"/>
    <p:sldId id="686" r:id="rId43"/>
    <p:sldId id="688" r:id="rId44"/>
    <p:sldId id="695" r:id="rId45"/>
    <p:sldId id="689" r:id="rId46"/>
    <p:sldId id="685" r:id="rId47"/>
    <p:sldId id="666" r:id="rId48"/>
    <p:sldId id="690" r:id="rId49"/>
    <p:sldId id="691" r:id="rId50"/>
    <p:sldId id="692" r:id="rId51"/>
    <p:sldId id="693" r:id="rId52"/>
    <p:sldId id="694" r:id="rId53"/>
    <p:sldId id="667" r:id="rId54"/>
    <p:sldId id="730" r:id="rId55"/>
    <p:sldId id="731" r:id="rId56"/>
    <p:sldId id="732" r:id="rId57"/>
    <p:sldId id="697" r:id="rId58"/>
    <p:sldId id="696" r:id="rId59"/>
    <p:sldId id="698" r:id="rId60"/>
    <p:sldId id="699" r:id="rId61"/>
    <p:sldId id="701" r:id="rId62"/>
    <p:sldId id="702" r:id="rId63"/>
    <p:sldId id="704" r:id="rId64"/>
    <p:sldId id="705" r:id="rId65"/>
    <p:sldId id="713" r:id="rId66"/>
    <p:sldId id="706" r:id="rId67"/>
    <p:sldId id="709" r:id="rId68"/>
    <p:sldId id="710" r:id="rId69"/>
    <p:sldId id="716" r:id="rId70"/>
    <p:sldId id="712" r:id="rId71"/>
    <p:sldId id="717" r:id="rId72"/>
    <p:sldId id="714" r:id="rId73"/>
    <p:sldId id="715" r:id="rId74"/>
    <p:sldId id="718" r:id="rId75"/>
    <p:sldId id="636" r:id="rId76"/>
    <p:sldId id="700" r:id="rId77"/>
    <p:sldId id="722" r:id="rId78"/>
  </p:sldIdLst>
  <p:sldSz cx="9144000" cy="6858000" type="screen4x3"/>
  <p:notesSz cx="6811963" cy="99425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>
          <p15:clr>
            <a:srgbClr val="A4A3A4"/>
          </p15:clr>
        </p15:guide>
        <p15:guide id="2" orient="horz" pos="709">
          <p15:clr>
            <a:srgbClr val="A4A3A4"/>
          </p15:clr>
        </p15:guide>
        <p15:guide id="3" pos="295">
          <p15:clr>
            <a:srgbClr val="A4A3A4"/>
          </p15:clr>
        </p15:guide>
        <p15:guide id="5" orient="horz" pos="4020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436">
          <p15:clr>
            <a:srgbClr val="A4A3A4"/>
          </p15:clr>
        </p15:guide>
        <p15:guide id="9" orient="horz" pos="663">
          <p15:clr>
            <a:srgbClr val="A4A3A4"/>
          </p15:clr>
        </p15:guide>
        <p15:guide id="10" orient="horz" pos="2296">
          <p15:clr>
            <a:srgbClr val="A4A3A4"/>
          </p15:clr>
        </p15:guide>
        <p15:guide id="11" orient="horz" pos="3884" userDrawn="1">
          <p15:clr>
            <a:srgbClr val="A4A3A4"/>
          </p15:clr>
        </p15:guide>
        <p15:guide id="12" orient="horz" pos="1525" userDrawn="1">
          <p15:clr>
            <a:srgbClr val="A4A3A4"/>
          </p15:clr>
        </p15:guide>
        <p15:guide id="13" pos="158">
          <p15:clr>
            <a:srgbClr val="A4A3A4"/>
          </p15:clr>
        </p15:guide>
        <p15:guide id="15" pos="5465">
          <p15:clr>
            <a:srgbClr val="A4A3A4"/>
          </p15:clr>
        </p15:guide>
        <p15:guide id="17" pos="4468" userDrawn="1">
          <p15:clr>
            <a:srgbClr val="A4A3A4"/>
          </p15:clr>
        </p15:guide>
        <p15:guide id="18" orient="horz" pos="890" userDrawn="1">
          <p15:clr>
            <a:srgbClr val="A4A3A4"/>
          </p15:clr>
        </p15:guide>
        <p15:guide id="19" orient="horz" pos="754">
          <p15:clr>
            <a:srgbClr val="A4A3A4"/>
          </p15:clr>
        </p15:guide>
        <p15:guide id="20" orient="horz" pos="255" userDrawn="1">
          <p15:clr>
            <a:srgbClr val="A4A3A4"/>
          </p15:clr>
        </p15:guide>
        <p15:guide id="21" orient="horz" pos="1979" userDrawn="1">
          <p15:clr>
            <a:srgbClr val="A4A3A4"/>
          </p15:clr>
        </p15:guide>
        <p15:guide id="22" orient="horz" pos="1706">
          <p15:clr>
            <a:srgbClr val="A4A3A4"/>
          </p15:clr>
        </p15:guide>
        <p15:guide id="23" orient="horz" pos="2614" userDrawn="1">
          <p15:clr>
            <a:srgbClr val="A4A3A4"/>
          </p15:clr>
        </p15:guide>
        <p15:guide id="24" pos="249">
          <p15:clr>
            <a:srgbClr val="A4A3A4"/>
          </p15:clr>
        </p15:guide>
        <p15:guide id="25" pos="5511">
          <p15:clr>
            <a:srgbClr val="A4A3A4"/>
          </p15:clr>
        </p15:guide>
        <p15:guide id="26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32">
          <p15:clr>
            <a:srgbClr val="A4A3A4"/>
          </p15:clr>
        </p15:guide>
        <p15:guide id="4" pos="214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an F. Badra" initials="JFB" lastIdx="1" clrIdx="0">
    <p:extLst>
      <p:ext uri="{19B8F6BF-5375-455C-9EA6-DF929625EA0E}">
        <p15:presenceInfo xmlns:p15="http://schemas.microsoft.com/office/powerpoint/2012/main" userId="c7746619a440d1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F2F2F2"/>
    <a:srgbClr val="273457"/>
    <a:srgbClr val="F79646"/>
    <a:srgbClr val="131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3" autoAdjust="0"/>
    <p:restoredTop sz="94700" autoAdjust="0"/>
  </p:normalViewPr>
  <p:slideViewPr>
    <p:cSldViewPr>
      <p:cViewPr varScale="1">
        <p:scale>
          <a:sx n="121" d="100"/>
          <a:sy n="121" d="100"/>
        </p:scale>
        <p:origin x="1122" y="90"/>
      </p:cViewPr>
      <p:guideLst>
        <p:guide orient="horz" pos="3974"/>
        <p:guide orient="horz" pos="709"/>
        <p:guide pos="295"/>
        <p:guide orient="horz" pos="4020"/>
        <p:guide orient="horz"/>
        <p:guide orient="horz" pos="527"/>
        <p:guide orient="horz" pos="436"/>
        <p:guide orient="horz" pos="663"/>
        <p:guide orient="horz" pos="2296"/>
        <p:guide orient="horz" pos="3884"/>
        <p:guide orient="horz" pos="1525"/>
        <p:guide pos="158"/>
        <p:guide pos="5465"/>
        <p:guide pos="4468"/>
        <p:guide orient="horz" pos="890"/>
        <p:guide orient="horz" pos="754"/>
        <p:guide orient="horz" pos="255"/>
        <p:guide orient="horz" pos="1979"/>
        <p:guide orient="horz" pos="1706"/>
        <p:guide orient="horz" pos="2614"/>
        <p:guide pos="249"/>
        <p:guide pos="551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3128"/>
        <p:guide pos="2141"/>
        <p:guide orient="horz" pos="3132"/>
        <p:guide pos="214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13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Luc Lemire" userId="62ae3f045173b3ed" providerId="LiveId" clId="{64BB8587-3310-4683-B08D-4F2694581991}"/>
    <pc:docChg chg="undo custSel modSld">
      <pc:chgData name="Jean-Luc Lemire" userId="62ae3f045173b3ed" providerId="LiveId" clId="{64BB8587-3310-4683-B08D-4F2694581991}" dt="2018-03-26T21:12:21.462" v="268" actId="790"/>
      <pc:docMkLst>
        <pc:docMk/>
      </pc:docMkLst>
      <pc:sldChg chg="modSp">
        <pc:chgData name="Jean-Luc Lemire" userId="62ae3f045173b3ed" providerId="LiveId" clId="{64BB8587-3310-4683-B08D-4F2694581991}" dt="2018-03-26T20:32:45.842" v="10" actId="790"/>
        <pc:sldMkLst>
          <pc:docMk/>
          <pc:sldMk cId="3243004396" sldId="266"/>
        </pc:sldMkLst>
        <pc:spChg chg="mod">
          <ac:chgData name="Jean-Luc Lemire" userId="62ae3f045173b3ed" providerId="LiveId" clId="{64BB8587-3310-4683-B08D-4F2694581991}" dt="2018-03-26T20:32:45.842" v="10" actId="790"/>
          <ac:spMkLst>
            <pc:docMk/>
            <pc:sldMk cId="3243004396" sldId="266"/>
            <ac:spMk id="16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33:43.003" v="28" actId="790"/>
        <pc:sldMkLst>
          <pc:docMk/>
          <pc:sldMk cId="728390765" sldId="267"/>
        </pc:sldMkLst>
        <pc:spChg chg="mod">
          <ac:chgData name="Jean-Luc Lemire" userId="62ae3f045173b3ed" providerId="LiveId" clId="{64BB8587-3310-4683-B08D-4F2694581991}" dt="2018-03-26T20:33:12.448" v="11"/>
          <ac:spMkLst>
            <pc:docMk/>
            <pc:sldMk cId="728390765" sldId="267"/>
            <ac:spMk id="2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33:43.003" v="28" actId="790"/>
          <ac:spMkLst>
            <pc:docMk/>
            <pc:sldMk cId="728390765" sldId="267"/>
            <ac:spMk id="21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33:27.151" v="16"/>
          <ac:spMkLst>
            <pc:docMk/>
            <pc:sldMk cId="728390765" sldId="267"/>
            <ac:spMk id="36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33:17.478" v="13"/>
          <ac:spMkLst>
            <pc:docMk/>
            <pc:sldMk cId="728390765" sldId="267"/>
            <ac:spMk id="37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33:21.290" v="14"/>
          <ac:spMkLst>
            <pc:docMk/>
            <pc:sldMk cId="728390765" sldId="267"/>
            <ac:spMk id="38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33:24.474" v="15"/>
          <ac:spMkLst>
            <pc:docMk/>
            <pc:sldMk cId="728390765" sldId="267"/>
            <ac:spMk id="39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34:34.901" v="29" actId="20577"/>
        <pc:sldMkLst>
          <pc:docMk/>
          <pc:sldMk cId="2298301316" sldId="268"/>
        </pc:sldMkLst>
        <pc:graphicFrameChg chg="mod">
          <ac:chgData name="Jean-Luc Lemire" userId="62ae3f045173b3ed" providerId="LiveId" clId="{64BB8587-3310-4683-B08D-4F2694581991}" dt="2018-03-26T20:34:34.901" v="29" actId="20577"/>
          <ac:graphicFrameMkLst>
            <pc:docMk/>
            <pc:sldMk cId="2298301316" sldId="268"/>
            <ac:graphicFrameMk id="7" creationId="{00000000-0000-0000-0000-000000000000}"/>
          </ac:graphicFrameMkLst>
        </pc:graphicFrameChg>
      </pc:sldChg>
      <pc:sldChg chg="modSp">
        <pc:chgData name="Jean-Luc Lemire" userId="62ae3f045173b3ed" providerId="LiveId" clId="{64BB8587-3310-4683-B08D-4F2694581991}" dt="2018-03-26T20:41:54.987" v="35" actId="20577"/>
        <pc:sldMkLst>
          <pc:docMk/>
          <pc:sldMk cId="835175343" sldId="271"/>
        </pc:sldMkLst>
        <pc:spChg chg="mod">
          <ac:chgData name="Jean-Luc Lemire" userId="62ae3f045173b3ed" providerId="LiveId" clId="{64BB8587-3310-4683-B08D-4F2694581991}" dt="2018-03-26T20:41:54.987" v="35" actId="20577"/>
          <ac:spMkLst>
            <pc:docMk/>
            <pc:sldMk cId="835175343" sldId="271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06:43.850" v="147" actId="313"/>
        <pc:sldMkLst>
          <pc:docMk/>
          <pc:sldMk cId="1403814943" sldId="280"/>
        </pc:sldMkLst>
        <pc:spChg chg="mod">
          <ac:chgData name="Jean-Luc Lemire" userId="62ae3f045173b3ed" providerId="LiveId" clId="{64BB8587-3310-4683-B08D-4F2694581991}" dt="2018-03-26T21:06:43.850" v="147" actId="313"/>
          <ac:spMkLst>
            <pc:docMk/>
            <pc:sldMk cId="1403814943" sldId="280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48:18.421" v="43" actId="790"/>
        <pc:sldMkLst>
          <pc:docMk/>
          <pc:sldMk cId="291492615" sldId="281"/>
        </pc:sldMkLst>
        <pc:spChg chg="mod">
          <ac:chgData name="Jean-Luc Lemire" userId="62ae3f045173b3ed" providerId="LiveId" clId="{64BB8587-3310-4683-B08D-4F2694581991}" dt="2018-03-26T20:48:18.421" v="43" actId="790"/>
          <ac:spMkLst>
            <pc:docMk/>
            <pc:sldMk cId="291492615" sldId="281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48:48.537" v="44" actId="790"/>
        <pc:sldMkLst>
          <pc:docMk/>
          <pc:sldMk cId="1328349041" sldId="282"/>
        </pc:sldMkLst>
        <pc:spChg chg="mod">
          <ac:chgData name="Jean-Luc Lemire" userId="62ae3f045173b3ed" providerId="LiveId" clId="{64BB8587-3310-4683-B08D-4F2694581991}" dt="2018-03-26T20:48:48.537" v="44" actId="790"/>
          <ac:spMkLst>
            <pc:docMk/>
            <pc:sldMk cId="1328349041" sldId="282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50:02.362" v="103" actId="790"/>
        <pc:sldMkLst>
          <pc:docMk/>
          <pc:sldMk cId="696271462" sldId="283"/>
        </pc:sldMkLst>
        <pc:spChg chg="mod">
          <ac:chgData name="Jean-Luc Lemire" userId="62ae3f045173b3ed" providerId="LiveId" clId="{64BB8587-3310-4683-B08D-4F2694581991}" dt="2018-03-26T20:50:02.362" v="103" actId="790"/>
          <ac:spMkLst>
            <pc:docMk/>
            <pc:sldMk cId="696271462" sldId="283"/>
            <ac:spMk id="23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49:52.471" v="102" actId="790"/>
          <ac:spMkLst>
            <pc:docMk/>
            <pc:sldMk cId="696271462" sldId="283"/>
            <ac:spMk id="24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52:12.004" v="128" actId="20577"/>
        <pc:sldMkLst>
          <pc:docMk/>
          <pc:sldMk cId="595516193" sldId="284"/>
        </pc:sldMkLst>
        <pc:spChg chg="mod">
          <ac:chgData name="Jean-Luc Lemire" userId="62ae3f045173b3ed" providerId="LiveId" clId="{64BB8587-3310-4683-B08D-4F2694581991}" dt="2018-03-26T20:51:17.654" v="105" actId="790"/>
          <ac:spMkLst>
            <pc:docMk/>
            <pc:sldMk cId="595516193" sldId="284"/>
            <ac:spMk id="2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51:40.185" v="116" actId="790"/>
          <ac:spMkLst>
            <pc:docMk/>
            <pc:sldMk cId="595516193" sldId="284"/>
            <ac:spMk id="13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52:02.695" v="122" actId="20577"/>
          <ac:spMkLst>
            <pc:docMk/>
            <pc:sldMk cId="595516193" sldId="284"/>
            <ac:spMk id="14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52:05.107" v="124" actId="20577"/>
          <ac:spMkLst>
            <pc:docMk/>
            <pc:sldMk cId="595516193" sldId="284"/>
            <ac:spMk id="15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52:08.211" v="126" actId="20577"/>
          <ac:spMkLst>
            <pc:docMk/>
            <pc:sldMk cId="595516193" sldId="284"/>
            <ac:spMk id="16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0:52:12.004" v="128" actId="20577"/>
          <ac:spMkLst>
            <pc:docMk/>
            <pc:sldMk cId="595516193" sldId="284"/>
            <ac:spMk id="17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0:58:17.040" v="129" actId="313"/>
        <pc:sldMkLst>
          <pc:docMk/>
          <pc:sldMk cId="2967141044" sldId="285"/>
        </pc:sldMkLst>
        <pc:spChg chg="mod">
          <ac:chgData name="Jean-Luc Lemire" userId="62ae3f045173b3ed" providerId="LiveId" clId="{64BB8587-3310-4683-B08D-4F2694581991}" dt="2018-03-26T20:58:17.040" v="129" actId="313"/>
          <ac:spMkLst>
            <pc:docMk/>
            <pc:sldMk cId="2967141044" sldId="285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00:46.952" v="146" actId="20577"/>
        <pc:sldMkLst>
          <pc:docMk/>
          <pc:sldMk cId="1237934272" sldId="287"/>
        </pc:sldMkLst>
        <pc:spChg chg="mod">
          <ac:chgData name="Jean-Luc Lemire" userId="62ae3f045173b3ed" providerId="LiveId" clId="{64BB8587-3310-4683-B08D-4F2694581991}" dt="2018-03-26T21:00:39.359" v="133" actId="20577"/>
          <ac:spMkLst>
            <pc:docMk/>
            <pc:sldMk cId="1237934272" sldId="287"/>
            <ac:spMk id="59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00:46.952" v="146" actId="20577"/>
          <ac:spMkLst>
            <pc:docMk/>
            <pc:sldMk cId="1237934272" sldId="287"/>
            <ac:spMk id="60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07:53.747" v="172" actId="790"/>
        <pc:sldMkLst>
          <pc:docMk/>
          <pc:sldMk cId="3664291806" sldId="288"/>
        </pc:sldMkLst>
        <pc:spChg chg="mod">
          <ac:chgData name="Jean-Luc Lemire" userId="62ae3f045173b3ed" providerId="LiveId" clId="{64BB8587-3310-4683-B08D-4F2694581991}" dt="2018-03-26T21:07:12.778" v="161" actId="790"/>
          <ac:spMkLst>
            <pc:docMk/>
            <pc:sldMk cId="3664291806" sldId="288"/>
            <ac:spMk id="2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07:40.381" v="165"/>
          <ac:spMkLst>
            <pc:docMk/>
            <pc:sldMk cId="3664291806" sldId="288"/>
            <ac:spMk id="15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07:43.490" v="166"/>
          <ac:spMkLst>
            <pc:docMk/>
            <pc:sldMk cId="3664291806" sldId="288"/>
            <ac:spMk id="16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07:37.486" v="164"/>
          <ac:spMkLst>
            <pc:docMk/>
            <pc:sldMk cId="3664291806" sldId="288"/>
            <ac:spMk id="17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07:53.747" v="172" actId="790"/>
          <ac:spMkLst>
            <pc:docMk/>
            <pc:sldMk cId="3664291806" sldId="288"/>
            <ac:spMk id="21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08:13.630" v="193" actId="790"/>
        <pc:sldMkLst>
          <pc:docMk/>
          <pc:sldMk cId="470361079" sldId="290"/>
        </pc:sldMkLst>
        <pc:spChg chg="mod">
          <ac:chgData name="Jean-Luc Lemire" userId="62ae3f045173b3ed" providerId="LiveId" clId="{64BB8587-3310-4683-B08D-4F2694581991}" dt="2018-03-26T21:08:13.630" v="193" actId="790"/>
          <ac:spMkLst>
            <pc:docMk/>
            <pc:sldMk cId="470361079" sldId="290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08:39.255" v="203" actId="790"/>
        <pc:sldMkLst>
          <pc:docMk/>
          <pc:sldMk cId="2852366237" sldId="291"/>
        </pc:sldMkLst>
        <pc:spChg chg="mod">
          <ac:chgData name="Jean-Luc Lemire" userId="62ae3f045173b3ed" providerId="LiveId" clId="{64BB8587-3310-4683-B08D-4F2694581991}" dt="2018-03-26T21:08:39.255" v="203" actId="790"/>
          <ac:spMkLst>
            <pc:docMk/>
            <pc:sldMk cId="2852366237" sldId="291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10:08.536" v="240" actId="790"/>
        <pc:sldMkLst>
          <pc:docMk/>
          <pc:sldMk cId="4185770630" sldId="292"/>
        </pc:sldMkLst>
        <pc:spChg chg="mod">
          <ac:chgData name="Jean-Luc Lemire" userId="62ae3f045173b3ed" providerId="LiveId" clId="{64BB8587-3310-4683-B08D-4F2694581991}" dt="2018-03-26T21:10:08.536" v="240" actId="790"/>
          <ac:spMkLst>
            <pc:docMk/>
            <pc:sldMk cId="4185770630" sldId="292"/>
            <ac:spMk id="49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10:17.062" v="241" actId="790"/>
        <pc:sldMkLst>
          <pc:docMk/>
          <pc:sldMk cId="2572828981" sldId="293"/>
        </pc:sldMkLst>
        <pc:spChg chg="mod">
          <ac:chgData name="Jean-Luc Lemire" userId="62ae3f045173b3ed" providerId="LiveId" clId="{64BB8587-3310-4683-B08D-4F2694581991}" dt="2018-03-26T21:10:17.062" v="241" actId="790"/>
          <ac:spMkLst>
            <pc:docMk/>
            <pc:sldMk cId="2572828981" sldId="293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10:24.992" v="242" actId="790"/>
        <pc:sldMkLst>
          <pc:docMk/>
          <pc:sldMk cId="244296594" sldId="294"/>
        </pc:sldMkLst>
        <pc:spChg chg="mod">
          <ac:chgData name="Jean-Luc Lemire" userId="62ae3f045173b3ed" providerId="LiveId" clId="{64BB8587-3310-4683-B08D-4F2694581991}" dt="2018-03-26T21:10:24.992" v="242" actId="790"/>
          <ac:spMkLst>
            <pc:docMk/>
            <pc:sldMk cId="244296594" sldId="294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12:21.462" v="268" actId="790"/>
        <pc:sldMkLst>
          <pc:docMk/>
          <pc:sldMk cId="1237276461" sldId="295"/>
        </pc:sldMkLst>
        <pc:spChg chg="mod">
          <ac:chgData name="Jean-Luc Lemire" userId="62ae3f045173b3ed" providerId="LiveId" clId="{64BB8587-3310-4683-B08D-4F2694581991}" dt="2018-03-26T21:12:21.462" v="268" actId="790"/>
          <ac:spMkLst>
            <pc:docMk/>
            <pc:sldMk cId="1237276461" sldId="295"/>
            <ac:spMk id="2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21:12:11.454" v="267" actId="20577"/>
          <ac:spMkLst>
            <pc:docMk/>
            <pc:sldMk cId="1237276461" sldId="295"/>
            <ac:spMk id="23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21:11:54.547" v="247" actId="20577"/>
        <pc:sldMkLst>
          <pc:docMk/>
          <pc:sldMk cId="3613132003" sldId="300"/>
        </pc:sldMkLst>
        <pc:spChg chg="mod">
          <ac:chgData name="Jean-Luc Lemire" userId="62ae3f045173b3ed" providerId="LiveId" clId="{64BB8587-3310-4683-B08D-4F2694581991}" dt="2018-03-26T21:11:54.547" v="247" actId="20577"/>
          <ac:spMkLst>
            <pc:docMk/>
            <pc:sldMk cId="3613132003" sldId="300"/>
            <ac:spMk id="2" creationId="{00000000-0000-0000-0000-000000000000}"/>
          </ac:spMkLst>
        </pc:spChg>
      </pc:sldChg>
      <pc:sldChg chg="modSp">
        <pc:chgData name="Jean-Luc Lemire" userId="62ae3f045173b3ed" providerId="LiveId" clId="{64BB8587-3310-4683-B08D-4F2694581991}" dt="2018-03-26T17:44:45.260" v="2" actId="790"/>
        <pc:sldMkLst>
          <pc:docMk/>
          <pc:sldMk cId="3564856633" sldId="315"/>
        </pc:sldMkLst>
        <pc:spChg chg="mod">
          <ac:chgData name="Jean-Luc Lemire" userId="62ae3f045173b3ed" providerId="LiveId" clId="{64BB8587-3310-4683-B08D-4F2694581991}" dt="2018-03-26T17:44:45.260" v="2" actId="790"/>
          <ac:spMkLst>
            <pc:docMk/>
            <pc:sldMk cId="3564856633" sldId="315"/>
            <ac:spMk id="4" creationId="{00000000-0000-0000-0000-000000000000}"/>
          </ac:spMkLst>
        </pc:spChg>
        <pc:spChg chg="mod">
          <ac:chgData name="Jean-Luc Lemire" userId="62ae3f045173b3ed" providerId="LiveId" clId="{64BB8587-3310-4683-B08D-4F2694581991}" dt="2018-03-26T17:42:42.222" v="1" actId="1076"/>
          <ac:spMkLst>
            <pc:docMk/>
            <pc:sldMk cId="3564856633" sldId="315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9213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7099F-D75B-4E82-9FEF-A80BC61EDFAF}" type="datetimeFigureOut">
              <a:rPr lang="fr-FR" smtClean="0"/>
              <a:t>01/03/2020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9887" cy="4473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9213" y="9444038"/>
            <a:ext cx="2951162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8E40F-E78E-496A-A66C-5236B741E99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110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1 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382541" y="3750766"/>
            <a:ext cx="7047486" cy="964800"/>
          </a:xfrm>
        </p:spPr>
        <p:txBody>
          <a:bodyPr anchor="b">
            <a:noAutofit/>
          </a:bodyPr>
          <a:lstStyle>
            <a:lvl1pPr>
              <a:defRPr sz="2800" b="0" cap="none" baseline="0">
                <a:latin typeface="Franklin Gothic Medium" panose="020B06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dirty="0"/>
              <a:t>Inserir um título</a:t>
            </a:r>
          </a:p>
        </p:txBody>
      </p:sp>
      <p:sp>
        <p:nvSpPr>
          <p:cNvPr id="16" name="Textplatzhalter 2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82610" y="4797153"/>
            <a:ext cx="7047399" cy="647973"/>
          </a:xfr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noProof="0" dirty="0"/>
              <a:t>Subtítulo</a:t>
            </a:r>
          </a:p>
          <a:p>
            <a:pPr lvl="0"/>
            <a:endParaRPr lang="pt-BR" noProof="0" dirty="0"/>
          </a:p>
        </p:txBody>
      </p:sp>
      <p:sp>
        <p:nvSpPr>
          <p:cNvPr id="17" name="Textplatzhalter 3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1022" y="6035125"/>
            <a:ext cx="7049424" cy="273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baseline="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noProof="0" dirty="0"/>
              <a:t>Data | Nome | Nível de confidencialidade</a:t>
            </a:r>
          </a:p>
        </p:txBody>
      </p:sp>
      <p:pic>
        <p:nvPicPr>
          <p:cNvPr id="2050" name="Picture 2" descr="\\beijaflore.com\users\Documents\CTribes\Bureau\_MG_0311  D Ravon V2 copi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r="10399" b="4334"/>
          <a:stretch/>
        </p:blipFill>
        <p:spPr bwMode="auto">
          <a:xfrm>
            <a:off x="0" y="-27384"/>
            <a:ext cx="9144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id="{4E874004-BA68-47BF-A591-F51BBD8AE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88" y="5733256"/>
            <a:ext cx="1461600" cy="6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6" name="Espace réservé pour une image  7"/>
          <p:cNvSpPr>
            <a:spLocks noGrp="1"/>
          </p:cNvSpPr>
          <p:nvPr>
            <p:ph type="pic" sz="quarter" idx="12"/>
          </p:nvPr>
        </p:nvSpPr>
        <p:spPr>
          <a:xfrm>
            <a:off x="1007164" y="1988840"/>
            <a:ext cx="2087562" cy="1873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3455238" y="1989237"/>
            <a:ext cx="2087562" cy="1873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/>
          </p:nvPr>
        </p:nvSpPr>
        <p:spPr>
          <a:xfrm>
            <a:off x="5903311" y="1989237"/>
            <a:ext cx="2087562" cy="1873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15"/>
          </p:nvPr>
        </p:nvSpPr>
        <p:spPr>
          <a:xfrm>
            <a:off x="3454966" y="3933056"/>
            <a:ext cx="2087835" cy="1800200"/>
          </a:xfrm>
          <a:noFill/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6"/>
          </p:nvPr>
        </p:nvSpPr>
        <p:spPr>
          <a:xfrm>
            <a:off x="5903312" y="3933056"/>
            <a:ext cx="2087835" cy="1800200"/>
          </a:xfrm>
          <a:noFill/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ce réservé du texte 11"/>
          <p:cNvSpPr>
            <a:spLocks noGrp="1"/>
          </p:cNvSpPr>
          <p:nvPr>
            <p:ph type="body" sz="quarter" idx="17"/>
          </p:nvPr>
        </p:nvSpPr>
        <p:spPr>
          <a:xfrm>
            <a:off x="1006767" y="3933056"/>
            <a:ext cx="2087835" cy="1800200"/>
          </a:xfrm>
          <a:noFill/>
        </p:spPr>
        <p:txBody>
          <a:bodyPr/>
          <a:lstStyle>
            <a:lvl1pPr marL="0" indent="0" algn="ctr">
              <a:buNone/>
              <a:defRPr lang="fr-FR" sz="1600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Browallia New" panose="020B0604020202020204" pitchFamily="34" charset="-34"/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lvl="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3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-36512" y="1340768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5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pour une image  9"/>
          <p:cNvSpPr>
            <a:spLocks noGrp="1"/>
          </p:cNvSpPr>
          <p:nvPr>
            <p:ph type="pic" sz="quarter" idx="17" hasCustomPrompt="1"/>
          </p:nvPr>
        </p:nvSpPr>
        <p:spPr>
          <a:xfrm>
            <a:off x="874617" y="1771042"/>
            <a:ext cx="1994388" cy="2017896"/>
          </a:xfrm>
          <a:prstGeom prst="ellipse">
            <a:avLst/>
          </a:prstGeom>
        </p:spPr>
        <p:txBody>
          <a:bodyPr/>
          <a:lstStyle>
            <a:lvl1pPr algn="ctr">
              <a:defRPr sz="1108" i="1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a picture</a:t>
            </a:r>
          </a:p>
        </p:txBody>
      </p:sp>
      <p:sp>
        <p:nvSpPr>
          <p:cNvPr id="7" name="Espace réservé pour une image  9"/>
          <p:cNvSpPr>
            <a:spLocks noGrp="1"/>
          </p:cNvSpPr>
          <p:nvPr>
            <p:ph type="pic" sz="quarter" idx="18" hasCustomPrompt="1"/>
          </p:nvPr>
        </p:nvSpPr>
        <p:spPr>
          <a:xfrm>
            <a:off x="3574917" y="1771042"/>
            <a:ext cx="1994388" cy="2017896"/>
          </a:xfrm>
          <a:prstGeom prst="ellipse">
            <a:avLst/>
          </a:prstGeom>
        </p:spPr>
        <p:txBody>
          <a:bodyPr/>
          <a:lstStyle>
            <a:lvl1pPr algn="ctr">
              <a:defRPr sz="1108" i="1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a picture</a:t>
            </a:r>
          </a:p>
        </p:txBody>
      </p:sp>
      <p:sp>
        <p:nvSpPr>
          <p:cNvPr id="8" name="Espace réservé pour une image  9"/>
          <p:cNvSpPr>
            <a:spLocks noGrp="1"/>
          </p:cNvSpPr>
          <p:nvPr>
            <p:ph type="pic" sz="quarter" idx="19" hasCustomPrompt="1"/>
          </p:nvPr>
        </p:nvSpPr>
        <p:spPr>
          <a:xfrm>
            <a:off x="6275217" y="1772714"/>
            <a:ext cx="1994388" cy="2017896"/>
          </a:xfrm>
          <a:prstGeom prst="ellipse">
            <a:avLst/>
          </a:prstGeom>
        </p:spPr>
        <p:txBody>
          <a:bodyPr/>
          <a:lstStyle>
            <a:lvl1pPr algn="ctr">
              <a:defRPr sz="1108" i="1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a picture</a:t>
            </a:r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20"/>
          </p:nvPr>
        </p:nvSpPr>
        <p:spPr>
          <a:xfrm>
            <a:off x="683568" y="3933155"/>
            <a:ext cx="2376487" cy="201612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1"/>
          </p:nvPr>
        </p:nvSpPr>
        <p:spPr>
          <a:xfrm>
            <a:off x="3383868" y="3932956"/>
            <a:ext cx="2376487" cy="201612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84168" y="3932956"/>
            <a:ext cx="2376487" cy="201612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3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 dirty="0"/>
          </a:p>
        </p:txBody>
      </p:sp>
      <p:cxnSp>
        <p:nvCxnSpPr>
          <p:cNvPr id="15" name="Connecteur droit 14"/>
          <p:cNvCxnSpPr/>
          <p:nvPr userDrawn="1"/>
        </p:nvCxnSpPr>
        <p:spPr>
          <a:xfrm>
            <a:off x="-36512" y="1340768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82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7" y="1815850"/>
            <a:ext cx="4032001" cy="353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eijaflore-noir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3956" y="463225"/>
            <a:ext cx="1636288" cy="715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4716016" y="1815850"/>
            <a:ext cx="1944687" cy="1225550"/>
          </a:xfrm>
        </p:spPr>
        <p:txBody>
          <a:bodyPr/>
          <a:lstStyle>
            <a:lvl1pPr>
              <a:defRPr sz="1800"/>
            </a:lvl1pPr>
          </a:lstStyle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Siège social (Paris, France)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Pavillon 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Bourdan</a:t>
            </a:r>
            <a:endParaRPr lang="fr-FR" sz="1200" b="0" i="0" kern="120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ea typeface="+mn-ea"/>
              <a:cs typeface="Browallia New" panose="020B0604020202020204" pitchFamily="34" charset="-34"/>
            </a:endParaRP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11-13 avenue du Recteur Poincaré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75016 Paris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6796434" y="1815850"/>
            <a:ext cx="1944687" cy="1225550"/>
          </a:xfrm>
        </p:spPr>
        <p:txBody>
          <a:bodyPr/>
          <a:lstStyle>
            <a:lvl1pPr>
              <a:defRPr sz="1800"/>
            </a:lvl1pPr>
          </a:lstStyle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Beijaflore 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Belgium</a:t>
            </a:r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(Brussels)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IT Tower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Avenue Louise/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Louizalaan</a:t>
            </a:r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480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1050 Brussels</a:t>
            </a:r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12" hasCustomPrompt="1"/>
          </p:nvPr>
        </p:nvSpPr>
        <p:spPr>
          <a:xfrm>
            <a:off x="4716016" y="3260680"/>
            <a:ext cx="1944687" cy="1225550"/>
          </a:xfrm>
        </p:spPr>
        <p:txBody>
          <a:bodyPr/>
          <a:lstStyle>
            <a:lvl1pPr>
              <a:defRPr sz="1800"/>
            </a:lvl1pPr>
          </a:lstStyle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Beijaflore Brasil (SP)</a:t>
            </a:r>
          </a:p>
          <a:p>
            <a:pPr algn="r"/>
            <a: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Rua Luigi Galvani, 70 </a:t>
            </a:r>
            <a:b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</a:br>
            <a: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7º andar</a:t>
            </a:r>
          </a:p>
          <a:p>
            <a:pPr algn="r"/>
            <a: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04575-020 – Brooklin</a:t>
            </a:r>
            <a:b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</a:br>
            <a: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São Paulo - SP</a:t>
            </a:r>
          </a:p>
          <a:p>
            <a:pPr algn="r"/>
            <a:r>
              <a:rPr lang="it-IT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</a:t>
            </a:r>
            <a:endParaRPr lang="fr-FR" sz="1200" b="0" i="0" kern="120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ea typeface="+mn-ea"/>
              <a:cs typeface="Browallia New" panose="020B0604020202020204" pitchFamily="34" charset="-34"/>
            </a:endParaRP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6796434" y="3260680"/>
            <a:ext cx="1944687" cy="1225550"/>
          </a:xfrm>
        </p:spPr>
        <p:txBody>
          <a:bodyPr/>
          <a:lstStyle>
            <a:lvl1pPr marL="0" indent="0">
              <a:tabLst/>
              <a:defRPr sz="1800"/>
            </a:lvl1pPr>
          </a:lstStyle>
          <a:p>
            <a:pPr algn="r"/>
            <a: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Beijaflore Brasil (RJ)</a:t>
            </a:r>
          </a:p>
          <a:p>
            <a:pPr algn="r"/>
            <a: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Rua do Passeio, 70</a:t>
            </a:r>
            <a:b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</a:br>
            <a: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6º andar</a:t>
            </a:r>
          </a:p>
          <a:p>
            <a:pPr algn="r"/>
            <a: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20021-290 – Centro</a:t>
            </a:r>
            <a:b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</a:br>
            <a:r>
              <a:rPr lang="pt-BR" sz="1200" b="0" i="0" kern="1200" noProof="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Rio de Janeiro - RJ 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4705510"/>
            <a:ext cx="1944687" cy="1225550"/>
          </a:xfrm>
        </p:spPr>
        <p:txBody>
          <a:bodyPr/>
          <a:lstStyle>
            <a:lvl1pPr>
              <a:defRPr sz="1800"/>
            </a:lvl1pPr>
          </a:lstStyle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Beijaflore Genève 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Rue de la 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Corraterie</a:t>
            </a:r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26,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1204 Genève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34" y="4705510"/>
            <a:ext cx="1944687" cy="1225550"/>
          </a:xfrm>
        </p:spPr>
        <p:txBody>
          <a:bodyPr/>
          <a:lstStyle>
            <a:lvl1pPr>
              <a:defRPr sz="1800"/>
            </a:lvl1pPr>
          </a:lstStyle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Beijaflore New York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733 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Third</a:t>
            </a:r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Avenue, </a:t>
            </a:r>
            <a:r>
              <a:rPr lang="fr-FR" sz="1200" b="0" i="0" kern="1200" dirty="0" err="1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Floor</a:t>
            </a:r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 15</a:t>
            </a:r>
          </a:p>
          <a:p>
            <a:pPr algn="r"/>
            <a:r>
              <a:rPr lang="fr-FR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Browallia New" panose="020B0604020202020204" pitchFamily="34" charset="-34"/>
              </a:rPr>
              <a:t>New York, NY 10017</a:t>
            </a:r>
          </a:p>
        </p:txBody>
      </p:sp>
    </p:spTree>
    <p:extLst>
      <p:ext uri="{BB962C8B-B14F-4D97-AF65-F5344CB8AC3E}">
        <p14:creationId xmlns:p14="http://schemas.microsoft.com/office/powerpoint/2010/main" val="339936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smtClean="0"/>
              <a:t>2020 | Beijaflore Brasil | Confidencial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4185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/ordre du jou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3931" y="188640"/>
            <a:ext cx="8364782" cy="865189"/>
          </a:xfrm>
        </p:spPr>
        <p:txBody>
          <a:bodyPr tIns="36000" bIns="36000" anchor="b"/>
          <a:lstStyle>
            <a:lvl1pPr>
              <a:defRPr sz="2400" baseline="0">
                <a:solidFill>
                  <a:srgbClr val="27345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2" hasCustomPrompt="1"/>
          </p:nvPr>
        </p:nvSpPr>
        <p:spPr>
          <a:xfrm>
            <a:off x="383931" y="1563976"/>
            <a:ext cx="8364782" cy="44507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 marL="444500" indent="-174625">
              <a:buFont typeface="Browallia New" panose="020B0604020202020204" pitchFamily="34" charset="-34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2pPr>
            <a:lvl3pPr marL="80645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3pPr>
            <a:lvl4pPr marL="981075" indent="-241300">
              <a:buFont typeface="Calibri" panose="020F0502020204030204" pitchFamily="34" charset="0"/>
              <a:buChar char="−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4pPr>
            <a:lvl5pPr marL="1250950" indent="-228600">
              <a:buFont typeface="Calibri" panose="020F0502020204030204" pitchFamily="34" charset="0"/>
              <a:buChar char="−"/>
              <a:defRPr sz="2000"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-36512" y="1306860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3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3932" y="187550"/>
            <a:ext cx="8364781" cy="865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6" name="Espace réservé du texte 14"/>
          <p:cNvSpPr>
            <a:spLocks noGrp="1"/>
          </p:cNvSpPr>
          <p:nvPr>
            <p:ph type="body" sz="quarter" idx="12" hasCustomPrompt="1"/>
          </p:nvPr>
        </p:nvSpPr>
        <p:spPr>
          <a:xfrm>
            <a:off x="383931" y="1563976"/>
            <a:ext cx="8364782" cy="44507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 marL="444500" indent="-174625">
              <a:buFont typeface="Browallia New" panose="020B0604020202020204" pitchFamily="34" charset="-34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2pPr>
            <a:lvl3pPr marL="80645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3pPr>
            <a:lvl4pPr marL="981075" indent="-241300">
              <a:buFont typeface="Calibri" panose="020F0502020204030204" pitchFamily="34" charset="0"/>
              <a:buChar char="−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4pPr>
            <a:lvl5pPr marL="1250950" indent="-228600">
              <a:buFont typeface="Calibri" panose="020F0502020204030204" pitchFamily="34" charset="0"/>
              <a:buChar char="−"/>
              <a:defRPr sz="2000"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8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-36512" y="1306860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72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its marqu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rectangle 5"/>
          <p:cNvSpPr/>
          <p:nvPr userDrawn="1"/>
        </p:nvSpPr>
        <p:spPr>
          <a:xfrm flipV="1">
            <a:off x="-3752" y="1715489"/>
            <a:ext cx="9147752" cy="391090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pour une image  26"/>
          <p:cNvSpPr>
            <a:spLocks noGrp="1"/>
          </p:cNvSpPr>
          <p:nvPr>
            <p:ph type="pic" sz="quarter" idx="15"/>
          </p:nvPr>
        </p:nvSpPr>
        <p:spPr>
          <a:xfrm>
            <a:off x="5220072" y="1956752"/>
            <a:ext cx="2840400" cy="2840400"/>
          </a:xfrm>
          <a:prstGeom prst="diamond">
            <a:avLst/>
          </a:prstGeom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fr-FR" dirty="0"/>
          </a:p>
        </p:txBody>
      </p:sp>
      <p:sp>
        <p:nvSpPr>
          <p:cNvPr id="12" name="Parallélogramme 11"/>
          <p:cNvSpPr/>
          <p:nvPr userDrawn="1"/>
        </p:nvSpPr>
        <p:spPr>
          <a:xfrm flipH="1">
            <a:off x="2267744" y="3870755"/>
            <a:ext cx="2304256" cy="1718485"/>
          </a:xfrm>
          <a:prstGeom prst="parallelogram">
            <a:avLst>
              <a:gd name="adj" fmla="val 984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2553221" y="5733256"/>
            <a:ext cx="1733302" cy="360139"/>
          </a:xfrm>
        </p:spPr>
        <p:txBody>
          <a:bodyPr/>
          <a:lstStyle>
            <a:lvl1pPr>
              <a:defRPr sz="1400" b="1"/>
            </a:lvl1pPr>
          </a:lstStyle>
          <a:p>
            <a:pPr lvl="0"/>
            <a:r>
              <a:rPr lang="fr-FR" dirty="0"/>
              <a:t>Commentaire</a:t>
            </a:r>
          </a:p>
        </p:txBody>
      </p:sp>
      <p:sp>
        <p:nvSpPr>
          <p:cNvPr id="24" name="Espace réservé du texte 22"/>
          <p:cNvSpPr>
            <a:spLocks noGrp="1"/>
          </p:cNvSpPr>
          <p:nvPr>
            <p:ph type="body" sz="quarter" idx="11" hasCustomPrompt="1"/>
          </p:nvPr>
        </p:nvSpPr>
        <p:spPr>
          <a:xfrm>
            <a:off x="4301373" y="4543078"/>
            <a:ext cx="1733302" cy="360139"/>
          </a:xfrm>
        </p:spPr>
        <p:txBody>
          <a:bodyPr/>
          <a:lstStyle>
            <a:lvl1pPr>
              <a:defRPr sz="1400" b="1"/>
            </a:lvl1pPr>
          </a:lstStyle>
          <a:p>
            <a:pPr lvl="0"/>
            <a:r>
              <a:rPr lang="fr-FR" dirty="0"/>
              <a:t>Commentaire</a:t>
            </a:r>
          </a:p>
        </p:txBody>
      </p:sp>
      <p:sp>
        <p:nvSpPr>
          <p:cNvPr id="25" name="Espace réservé du texte 22"/>
          <p:cNvSpPr>
            <a:spLocks noGrp="1"/>
          </p:cNvSpPr>
          <p:nvPr>
            <p:ph type="body" sz="quarter" idx="12" hasCustomPrompt="1"/>
          </p:nvPr>
        </p:nvSpPr>
        <p:spPr>
          <a:xfrm>
            <a:off x="7410186" y="4200314"/>
            <a:ext cx="1733302" cy="360139"/>
          </a:xfrm>
        </p:spPr>
        <p:txBody>
          <a:bodyPr/>
          <a:lstStyle>
            <a:lvl1pPr>
              <a:defRPr sz="1400" b="1"/>
            </a:lvl1pPr>
          </a:lstStyle>
          <a:p>
            <a:pPr lvl="0"/>
            <a:r>
              <a:rPr lang="fr-FR" dirty="0"/>
              <a:t>Commentaire</a:t>
            </a:r>
          </a:p>
        </p:txBody>
      </p:sp>
      <p:sp>
        <p:nvSpPr>
          <p:cNvPr id="27" name="Espace réservé pour une image  26"/>
          <p:cNvSpPr>
            <a:spLocks noGrp="1"/>
          </p:cNvSpPr>
          <p:nvPr>
            <p:ph type="pic" sz="quarter" idx="13"/>
          </p:nvPr>
        </p:nvSpPr>
        <p:spPr>
          <a:xfrm>
            <a:off x="435456" y="3468920"/>
            <a:ext cx="2840400" cy="2840400"/>
          </a:xfrm>
          <a:prstGeom prst="diamond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8" name="Espace réservé pour une image  26"/>
          <p:cNvSpPr>
            <a:spLocks noGrp="1"/>
          </p:cNvSpPr>
          <p:nvPr>
            <p:ph type="pic" sz="quarter" idx="14"/>
          </p:nvPr>
        </p:nvSpPr>
        <p:spPr>
          <a:xfrm>
            <a:off x="2379672" y="1956752"/>
            <a:ext cx="2840400" cy="2840400"/>
          </a:xfrm>
          <a:prstGeom prst="diamond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30" name="Losange 29"/>
          <p:cNvSpPr/>
          <p:nvPr userDrawn="1"/>
        </p:nvSpPr>
        <p:spPr>
          <a:xfrm>
            <a:off x="3819832" y="-59472"/>
            <a:ext cx="2840400" cy="28404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osange 30"/>
          <p:cNvSpPr/>
          <p:nvPr userDrawn="1"/>
        </p:nvSpPr>
        <p:spPr>
          <a:xfrm>
            <a:off x="683568" y="260648"/>
            <a:ext cx="2840400" cy="28404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cxnSp>
        <p:nvCxnSpPr>
          <p:cNvPr id="21" name="Connecteur droit 20"/>
          <p:cNvCxnSpPr/>
          <p:nvPr userDrawn="1"/>
        </p:nvCxnSpPr>
        <p:spPr>
          <a:xfrm>
            <a:off x="-36512" y="1306860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6"/>
          <a:stretch/>
        </p:blipFill>
        <p:spPr>
          <a:xfrm>
            <a:off x="0" y="1577473"/>
            <a:ext cx="1547664" cy="3126990"/>
          </a:xfrm>
          <a:prstGeom prst="rect">
            <a:avLst/>
          </a:prstGeom>
        </p:spPr>
      </p:pic>
      <p:sp>
        <p:nvSpPr>
          <p:cNvPr id="15" name="Espace réservé du numéro de diapositive 2"/>
          <p:cNvSpPr>
            <a:spLocks noGrp="1"/>
          </p:cNvSpPr>
          <p:nvPr>
            <p:ph type="sldNum" sz="quarter" idx="16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6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019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e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10"/>
          </p:nvPr>
        </p:nvSpPr>
        <p:spPr>
          <a:xfrm>
            <a:off x="-9618" y="1306513"/>
            <a:ext cx="7848477" cy="50752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2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2457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cxnSp>
        <p:nvCxnSpPr>
          <p:cNvPr id="3" name="Connecteur droit 2"/>
          <p:cNvCxnSpPr/>
          <p:nvPr userDrawn="1"/>
        </p:nvCxnSpPr>
        <p:spPr>
          <a:xfrm>
            <a:off x="-36512" y="1340768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4"/>
          <p:cNvSpPr>
            <a:spLocks noGrp="1"/>
          </p:cNvSpPr>
          <p:nvPr>
            <p:ph type="body" sz="quarter" idx="13" hasCustomPrompt="1"/>
          </p:nvPr>
        </p:nvSpPr>
        <p:spPr>
          <a:xfrm>
            <a:off x="383931" y="1486147"/>
            <a:ext cx="8364782" cy="237490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 marL="444500" indent="-174625">
              <a:buFont typeface="Browallia New" panose="020B0604020202020204" pitchFamily="34" charset="-34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2pPr>
            <a:lvl3pPr marL="80645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3pPr>
            <a:lvl4pPr marL="981075" indent="-241300">
              <a:buFont typeface="Calibri" panose="020F0502020204030204" pitchFamily="34" charset="0"/>
              <a:buChar char="−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Browallia New" panose="020B0604020202020204" pitchFamily="34" charset="-34"/>
              </a:defRPr>
            </a:lvl4pPr>
            <a:lvl5pPr marL="1250950" indent="-228600">
              <a:buFont typeface="Calibri" panose="020F0502020204030204" pitchFamily="34" charset="0"/>
              <a:buChar char="−"/>
              <a:defRPr sz="2000"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/>
          </p:nvPr>
        </p:nvSpPr>
        <p:spPr>
          <a:xfrm>
            <a:off x="0" y="4005064"/>
            <a:ext cx="9144000" cy="23766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913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  5"/>
          <p:cNvSpPr>
            <a:spLocks noGrp="1"/>
          </p:cNvSpPr>
          <p:nvPr>
            <p:ph type="pic" sz="quarter" idx="12"/>
          </p:nvPr>
        </p:nvSpPr>
        <p:spPr>
          <a:xfrm>
            <a:off x="4572001" y="1359818"/>
            <a:ext cx="4572000" cy="502151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3932" y="187550"/>
            <a:ext cx="8364781" cy="865186"/>
          </a:xfrm>
        </p:spPr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8" name="Espace réservé du texte 14"/>
          <p:cNvSpPr>
            <a:spLocks noGrp="1"/>
          </p:cNvSpPr>
          <p:nvPr>
            <p:ph type="body" sz="quarter" idx="13" hasCustomPrompt="1"/>
          </p:nvPr>
        </p:nvSpPr>
        <p:spPr>
          <a:xfrm>
            <a:off x="383931" y="1563976"/>
            <a:ext cx="4116632" cy="4450774"/>
          </a:xfrm>
        </p:spPr>
        <p:txBody>
          <a:bodyPr/>
          <a:lstStyle>
            <a:lvl1pPr marL="0" indent="0">
              <a:buNone/>
              <a:defRPr sz="1800"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 marL="444500" indent="-174625">
              <a:buFont typeface="Browallia New" panose="020B0604020202020204" pitchFamily="34" charset="-34"/>
              <a:buChar char="›"/>
              <a:defRPr sz="1600">
                <a:latin typeface="Calibri" panose="020F0502020204030204" pitchFamily="34" charset="0"/>
                <a:cs typeface="Browallia New" panose="020B0604020202020204" pitchFamily="34" charset="-34"/>
              </a:defRPr>
            </a:lvl2pPr>
            <a:lvl3pPr marL="806450" indent="-228600">
              <a:defRPr sz="1400">
                <a:latin typeface="Calibri" panose="020F0502020204030204" pitchFamily="34" charset="0"/>
                <a:cs typeface="Browallia New" panose="020B0604020202020204" pitchFamily="34" charset="-34"/>
              </a:defRPr>
            </a:lvl3pPr>
            <a:lvl4pPr marL="981075" indent="-241300">
              <a:buFont typeface="Calibri" panose="020F0502020204030204" pitchFamily="34" charset="0"/>
              <a:buChar char="−"/>
              <a:defRPr sz="1400">
                <a:latin typeface="Calibri" panose="020F0502020204030204" pitchFamily="34" charset="0"/>
                <a:cs typeface="Browallia New" panose="020B0604020202020204" pitchFamily="34" charset="-34"/>
              </a:defRPr>
            </a:lvl4pPr>
            <a:lvl5pPr marL="1250950" indent="-228600">
              <a:buFont typeface="Calibri" panose="020F0502020204030204" pitchFamily="34" charset="0"/>
              <a:buChar char="−"/>
              <a:defRPr sz="2000"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9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0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-36512" y="1340768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0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4637943" y="1563976"/>
            <a:ext cx="4110770" cy="4450774"/>
          </a:xfrm>
        </p:spPr>
        <p:txBody>
          <a:bodyPr/>
          <a:lstStyle/>
          <a:p>
            <a:r>
              <a:rPr lang="en-US"/>
              <a:t>Click icon to add chart</a:t>
            </a:r>
            <a:endParaRPr lang="fr-FR" dirty="0"/>
          </a:p>
        </p:txBody>
      </p:sp>
      <p:sp>
        <p:nvSpPr>
          <p:cNvPr id="9" name="Espace réservé du texte 14"/>
          <p:cNvSpPr>
            <a:spLocks noGrp="1"/>
          </p:cNvSpPr>
          <p:nvPr>
            <p:ph type="body" sz="quarter" idx="12" hasCustomPrompt="1"/>
          </p:nvPr>
        </p:nvSpPr>
        <p:spPr>
          <a:xfrm>
            <a:off x="383931" y="1563976"/>
            <a:ext cx="4116632" cy="4450774"/>
          </a:xfrm>
        </p:spPr>
        <p:txBody>
          <a:bodyPr/>
          <a:lstStyle>
            <a:lvl1pPr marL="0" indent="0">
              <a:buNone/>
              <a:defRPr sz="1800">
                <a:latin typeface="Calibri" panose="020F0502020204030204" pitchFamily="34" charset="0"/>
                <a:cs typeface="Browallia New" panose="020B0604020202020204" pitchFamily="34" charset="-34"/>
              </a:defRPr>
            </a:lvl1pPr>
            <a:lvl2pPr marL="444500" indent="-174625">
              <a:buFont typeface="Browallia New" panose="020B0604020202020204" pitchFamily="34" charset="-34"/>
              <a:buChar char="›"/>
              <a:defRPr sz="1600">
                <a:latin typeface="Calibri" panose="020F0502020204030204" pitchFamily="34" charset="0"/>
                <a:cs typeface="Browallia New" panose="020B0604020202020204" pitchFamily="34" charset="-34"/>
              </a:defRPr>
            </a:lvl2pPr>
            <a:lvl3pPr marL="806450" indent="-228600">
              <a:defRPr sz="1400">
                <a:latin typeface="Calibri" panose="020F0502020204030204" pitchFamily="34" charset="0"/>
                <a:cs typeface="Browallia New" panose="020B0604020202020204" pitchFamily="34" charset="-34"/>
              </a:defRPr>
            </a:lvl3pPr>
            <a:lvl4pPr marL="981075" indent="-241300">
              <a:buFont typeface="Calibri" panose="020F0502020204030204" pitchFamily="34" charset="0"/>
              <a:buChar char="−"/>
              <a:defRPr sz="1400">
                <a:latin typeface="Calibri" panose="020F0502020204030204" pitchFamily="34" charset="0"/>
                <a:cs typeface="Browallia New" panose="020B0604020202020204" pitchFamily="34" charset="-34"/>
              </a:defRPr>
            </a:lvl4pPr>
            <a:lvl5pPr marL="1250950" indent="-228600">
              <a:buFont typeface="Calibri" panose="020F0502020204030204" pitchFamily="34" charset="0"/>
              <a:buChar char="−"/>
              <a:defRPr sz="2000"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0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6902896" y="6356352"/>
            <a:ext cx="2133600" cy="365125"/>
          </a:xfrm>
          <a:prstGeom prst="rect">
            <a:avLst/>
          </a:prstGeom>
        </p:spPr>
        <p:txBody>
          <a:bodyPr tIns="108000"/>
          <a:lstStyle>
            <a:lvl1pPr algn="r"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1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83931" y="6356352"/>
            <a:ext cx="4254012" cy="365125"/>
          </a:xfrm>
          <a:prstGeom prst="rect">
            <a:avLst/>
          </a:prstGeom>
        </p:spPr>
        <p:txBody>
          <a:bodyPr tIns="108000"/>
          <a:lstStyle>
            <a:lvl1pPr>
              <a:defRPr sz="1200">
                <a:solidFill>
                  <a:schemeClr val="bg1"/>
                </a:solidFill>
                <a:latin typeface="Franklin Gothic Book" panose="020B0503020102020204" pitchFamily="34" charset="0"/>
                <a:cs typeface="Browallia New" panose="020B0604020202020204" pitchFamily="34" charset="-34"/>
              </a:defRPr>
            </a:lvl1pPr>
          </a:lstStyle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-36512" y="1340768"/>
            <a:ext cx="918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85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383932" y="188640"/>
            <a:ext cx="8364781" cy="865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36000" rIns="91440" bIns="36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205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83932" y="1563977"/>
            <a:ext cx="8364781" cy="445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0" algn="l" rtl="0" fontAlgn="base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fr-FR" dirty="0"/>
              <a:t>Cliquez pour modifier les styles du texte du masque</a:t>
            </a:r>
          </a:p>
          <a:p>
            <a:pPr marL="444500" lvl="1" indent="-174625" algn="l" rtl="0" fontAlgn="base">
              <a:spcBef>
                <a:spcPct val="20000"/>
              </a:spcBef>
              <a:spcAft>
                <a:spcPct val="0"/>
              </a:spcAft>
              <a:buFont typeface="Browallia New" panose="020B0604020202020204" pitchFamily="34" charset="-34"/>
              <a:buChar char="›"/>
            </a:pPr>
            <a:r>
              <a:rPr lang="fr-FR" dirty="0"/>
              <a:t>Deuxième niveau</a:t>
            </a:r>
          </a:p>
          <a:p>
            <a:pPr marL="806450" lvl="2" indent="-228600" algn="l" rtl="0" fontAlgn="base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»"/>
            </a:pPr>
            <a:r>
              <a:rPr lang="fr-FR" dirty="0"/>
              <a:t>Troisième niveau</a:t>
            </a:r>
          </a:p>
          <a:p>
            <a:pPr marL="981075" lvl="3" indent="-241300" algn="l" rtl="0" fontAlgn="base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−"/>
            </a:pPr>
            <a:r>
              <a:rPr lang="fr-FR" dirty="0"/>
              <a:t>Quatrième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-36000" y="6381750"/>
            <a:ext cx="9216000" cy="504000"/>
          </a:xfrm>
          <a:prstGeom prst="rect">
            <a:avLst/>
          </a:prstGeom>
          <a:solidFill>
            <a:srgbClr val="27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49" r:id="rId2"/>
    <p:sldLayoutId id="2147483726" r:id="rId3"/>
    <p:sldLayoutId id="2147483746" r:id="rId4"/>
    <p:sldLayoutId id="2147483755" r:id="rId5"/>
    <p:sldLayoutId id="2147483756" r:id="rId6"/>
    <p:sldLayoutId id="2147483750" r:id="rId7"/>
    <p:sldLayoutId id="2147483742" r:id="rId8"/>
    <p:sldLayoutId id="2147483743" r:id="rId9"/>
    <p:sldLayoutId id="2147483745" r:id="rId10"/>
    <p:sldLayoutId id="2147483747" r:id="rId11"/>
    <p:sldLayoutId id="2147483744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 kern="1200" baseline="0">
          <a:solidFill>
            <a:srgbClr val="273457"/>
          </a:solidFill>
          <a:latin typeface="Franklin Gothic Medium" panose="020B0603020102020204" pitchFamily="34" charset="0"/>
          <a:ea typeface="+mj-ea"/>
          <a:cs typeface="Browallia New" panose="020B0604020202020204" pitchFamily="34" charset="-34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 typeface="Calibri" panose="020F0502020204030204" pitchFamily="34" charset="0"/>
        <a:buNone/>
        <a:defRPr lang="fr-FR" sz="1800" kern="1200" dirty="0" smtClean="0">
          <a:solidFill>
            <a:schemeClr val="tx1"/>
          </a:solidFill>
          <a:latin typeface="Calibri" panose="020F0502020204030204" pitchFamily="34" charset="0"/>
          <a:ea typeface="+mn-ea"/>
          <a:cs typeface="Browallia New" panose="020B0604020202020204" pitchFamily="34" charset="-34"/>
        </a:defRPr>
      </a:lvl1pPr>
      <a:lvl2pPr marL="612775" indent="-342900" algn="l" rtl="0" eaLnBrk="1" fontAlgn="base" hangingPunct="1">
        <a:spcBef>
          <a:spcPct val="20000"/>
        </a:spcBef>
        <a:spcAft>
          <a:spcPct val="0"/>
        </a:spcAft>
        <a:buFont typeface="Browallia New" panose="020B0604020202020204" pitchFamily="34" charset="-34"/>
        <a:buChar char="›"/>
        <a:defRPr lang="fr-FR" sz="1600" i="0" kern="1200" dirty="0" smtClean="0">
          <a:solidFill>
            <a:schemeClr val="tx1"/>
          </a:solidFill>
          <a:latin typeface="Calibri" panose="020F0502020204030204" pitchFamily="34" charset="0"/>
          <a:ea typeface="+mn-ea"/>
          <a:cs typeface="Browallia New" panose="020B0604020202020204" pitchFamily="34" charset="-34"/>
        </a:defRPr>
      </a:lvl2pPr>
      <a:lvl3pPr marL="920750" indent="-342900" algn="l" rtl="0" eaLnBrk="1" fontAlgn="base" hangingPunct="1">
        <a:spcBef>
          <a:spcPct val="20000"/>
        </a:spcBef>
        <a:spcAft>
          <a:spcPct val="0"/>
        </a:spcAft>
        <a:buFont typeface="Calibri" panose="020F0502020204030204" pitchFamily="34" charset="0"/>
        <a:buChar char="»"/>
        <a:defRPr lang="fr-FR" sz="1400" i="1" kern="1200" dirty="0" smtClean="0">
          <a:solidFill>
            <a:schemeClr val="tx1"/>
          </a:solidFill>
          <a:latin typeface="Calibri" panose="020F0502020204030204" pitchFamily="34" charset="0"/>
          <a:ea typeface="+mn-ea"/>
          <a:cs typeface="Browallia New" panose="020B0604020202020204" pitchFamily="34" charset="-34"/>
        </a:defRPr>
      </a:lvl3pPr>
      <a:lvl4pPr marL="102552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None/>
        <a:defRPr lang="fr-FR" sz="1400" kern="1200" dirty="0" smtClean="0">
          <a:solidFill>
            <a:schemeClr val="tx1"/>
          </a:solidFill>
          <a:latin typeface="Calibri" panose="020F0502020204030204" pitchFamily="34" charset="0"/>
          <a:ea typeface="+mn-ea"/>
          <a:cs typeface="Browallia New" panose="020B0604020202020204" pitchFamily="34" charset="-34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Browallia New" panose="020B0604020202020204" pitchFamily="34" charset="-34"/>
          <a:ea typeface="+mn-ea"/>
          <a:cs typeface="Browallia New" panose="020B0604020202020204" pitchFamily="34" charset="-34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48.pn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youtube.com/watch?v=Nqhyc8_dwv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jpeg"/><Relationship Id="rId26" Type="http://schemas.openxmlformats.org/officeDocument/2006/relationships/image" Target="../media/image33.png"/><Relationship Id="rId3" Type="http://schemas.openxmlformats.org/officeDocument/2006/relationships/image" Target="../media/image8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6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23" Type="http://schemas.openxmlformats.org/officeDocument/2006/relationships/image" Target="../media/image30.png"/><Relationship Id="rId10" Type="http://schemas.openxmlformats.org/officeDocument/2006/relationships/image" Target="../media/image17.jpe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jpe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PAvAF0" TargetMode="External"/><Relationship Id="rId2" Type="http://schemas.openxmlformats.org/officeDocument/2006/relationships/hyperlink" Target="https://bit.ly/2T9fQeA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hyperlink" Target="https://bit.ly/39ghxwk" TargetMode="External"/><Relationship Id="rId4" Type="http://schemas.openxmlformats.org/officeDocument/2006/relationships/hyperlink" Target="https://bit.ly/2VxrMIx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it.ly/2I60z7V" TargetMode="Externa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0648"/>
            <a:ext cx="1885950" cy="8667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20" y="1340768"/>
            <a:ext cx="5040560" cy="504056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55575" y="2132856"/>
            <a:ext cx="2592289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Open Sans"/>
              </a:rPr>
              <a:t>Chatbots, Text Mining e Redes Neurais</a:t>
            </a:r>
            <a:r>
              <a:rPr lang="pt-BR" sz="3000" dirty="0" smtClean="0">
                <a:solidFill>
                  <a:schemeClr val="tx2"/>
                </a:solidFill>
                <a:latin typeface="Open Sans"/>
              </a:rPr>
              <a:t>:</a:t>
            </a:r>
          </a:p>
          <a:p>
            <a:r>
              <a:rPr lang="pt-BR" i="1" dirty="0" smtClean="0">
                <a:solidFill>
                  <a:schemeClr val="tx2"/>
                </a:solidFill>
                <a:latin typeface="Open Sans"/>
              </a:rPr>
              <a:t>como e para </a:t>
            </a:r>
            <a:r>
              <a:rPr lang="pt-BR" i="1" dirty="0">
                <a:solidFill>
                  <a:schemeClr val="tx2"/>
                </a:solidFill>
                <a:latin typeface="Open Sans"/>
              </a:rPr>
              <a:t>que as empresas estão </a:t>
            </a:r>
            <a:r>
              <a:rPr lang="pt-BR" i="1" dirty="0" smtClean="0">
                <a:solidFill>
                  <a:schemeClr val="tx2"/>
                </a:solidFill>
                <a:latin typeface="Open Sans"/>
              </a:rPr>
              <a:t>usando NLP</a:t>
            </a:r>
            <a:endParaRPr lang="pt-BR" i="1" dirty="0">
              <a:solidFill>
                <a:schemeClr val="tx2"/>
              </a:solidFill>
              <a:latin typeface="Open Sans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755575" y="5315398"/>
            <a:ext cx="1603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  <a:latin typeface="Open Sans"/>
              </a:rPr>
              <a:t>Victor Longo</a:t>
            </a:r>
            <a:endParaRPr lang="pt-BR" b="1" dirty="0">
              <a:solidFill>
                <a:schemeClr val="tx2"/>
              </a:solidFill>
              <a:latin typeface="Open Sans"/>
            </a:endParaRPr>
          </a:p>
        </p:txBody>
      </p:sp>
      <p:cxnSp>
        <p:nvCxnSpPr>
          <p:cNvPr id="13" name="Conexão reta 12"/>
          <p:cNvCxnSpPr/>
          <p:nvPr/>
        </p:nvCxnSpPr>
        <p:spPr>
          <a:xfrm>
            <a:off x="755575" y="5315398"/>
            <a:ext cx="1603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6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2"/>
          <p:cNvSpPr/>
          <p:nvPr/>
        </p:nvSpPr>
        <p:spPr>
          <a:xfrm>
            <a:off x="2411760" y="2658611"/>
            <a:ext cx="25324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 que</a:t>
            </a:r>
            <a:endParaRPr lang="pt-BR" sz="3200" b="1" dirty="0">
              <a:solidFill>
                <a:schemeClr val="tx2"/>
              </a:solidFill>
            </a:endParaRP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você nasceu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pra fazer?</a:t>
            </a:r>
          </a:p>
        </p:txBody>
      </p:sp>
      <p:sp>
        <p:nvSpPr>
          <p:cNvPr id="15" name="Textfeld 14"/>
          <p:cNvSpPr txBox="1"/>
          <p:nvPr/>
        </p:nvSpPr>
        <p:spPr bwMode="gray">
          <a:xfrm>
            <a:off x="1104011" y="3014675"/>
            <a:ext cx="1413851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88" y="1340768"/>
            <a:ext cx="4299611" cy="29910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85" y="4331802"/>
            <a:ext cx="4295775" cy="20574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1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3074" name="Picture 2" descr="Resultado de imagem para businessman smoking cuban cigar stereoty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1" y="2636912"/>
            <a:ext cx="3833814" cy="25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/>
          <p:cNvSpPr/>
          <p:nvPr/>
        </p:nvSpPr>
        <p:spPr>
          <a:xfrm>
            <a:off x="5292080" y="3501008"/>
            <a:ext cx="3108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Businessman</a:t>
            </a:r>
          </a:p>
        </p:txBody>
      </p:sp>
      <p:sp>
        <p:nvSpPr>
          <p:cNvPr id="9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1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8" name="Rectangle 12"/>
          <p:cNvSpPr/>
          <p:nvPr/>
        </p:nvSpPr>
        <p:spPr>
          <a:xfrm>
            <a:off x="4572000" y="3248102"/>
            <a:ext cx="31085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Cientista da Computação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4" y="1530648"/>
            <a:ext cx="2683249" cy="343490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99039" y="4443575"/>
            <a:ext cx="2422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smtClean="0"/>
              <a:t>“nerdy face”: 100%, </a:t>
            </a:r>
          </a:p>
          <a:p>
            <a:r>
              <a:rPr lang="en-US" sz="1500" dirty="0" smtClean="0"/>
              <a:t>“coke bottle glass”:100%,</a:t>
            </a:r>
          </a:p>
          <a:p>
            <a:r>
              <a:rPr lang="en-US" sz="1500" dirty="0" smtClean="0"/>
              <a:t>“hates humans”:</a:t>
            </a:r>
            <a:r>
              <a:rPr lang="en-US" sz="1500" dirty="0"/>
              <a:t>100</a:t>
            </a:r>
            <a:r>
              <a:rPr lang="en-US" sz="1500" dirty="0" smtClean="0"/>
              <a:t>%,</a:t>
            </a:r>
          </a:p>
          <a:p>
            <a:r>
              <a:rPr lang="en-US" sz="1500" dirty="0" smtClean="0"/>
              <a:t>“eats </a:t>
            </a:r>
            <a:r>
              <a:rPr lang="en-US" sz="1500" dirty="0" err="1" smtClean="0"/>
              <a:t>burger&amp;soda</a:t>
            </a:r>
            <a:r>
              <a:rPr lang="en-US" sz="1500" dirty="0" smtClean="0"/>
              <a:t>”: 100%</a:t>
            </a:r>
          </a:p>
          <a:p>
            <a:r>
              <a:rPr lang="en-US" sz="1500" dirty="0" smtClean="0"/>
              <a:t>“sedentary”: 100%</a:t>
            </a:r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0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4098" name="Picture 2" descr="Resultado de imagem para statistician stereoty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3988606" cy="299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/>
          <p:cNvSpPr/>
          <p:nvPr/>
        </p:nvSpPr>
        <p:spPr>
          <a:xfrm>
            <a:off x="4839226" y="3284984"/>
            <a:ext cx="3108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Estatística</a:t>
            </a:r>
          </a:p>
        </p:txBody>
      </p:sp>
      <p:sp>
        <p:nvSpPr>
          <p:cNvPr id="9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5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772816"/>
            <a:ext cx="2969300" cy="3974777"/>
          </a:xfrm>
          <a:prstGeom prst="rect">
            <a:avLst/>
          </a:prstGeom>
        </p:spPr>
      </p:pic>
      <p:sp>
        <p:nvSpPr>
          <p:cNvPr id="9" name="Rectangle 12"/>
          <p:cNvSpPr/>
          <p:nvPr/>
        </p:nvSpPr>
        <p:spPr>
          <a:xfrm>
            <a:off x="4839226" y="3284984"/>
            <a:ext cx="3108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Linguista</a:t>
            </a:r>
          </a:p>
        </p:txBody>
      </p:sp>
      <p:sp>
        <p:nvSpPr>
          <p:cNvPr id="11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7" name="Rectangle 12"/>
          <p:cNvSpPr/>
          <p:nvPr/>
        </p:nvSpPr>
        <p:spPr>
          <a:xfrm>
            <a:off x="3851920" y="2564903"/>
            <a:ext cx="2808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Ninguém nasceu para fazer</a:t>
            </a:r>
            <a:r>
              <a:rPr lang="pt-BR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uma coisa só</a:t>
            </a:r>
          </a:p>
        </p:txBody>
      </p:sp>
      <p:sp>
        <p:nvSpPr>
          <p:cNvPr id="8" name="Botão de ação: avançar ou seguinte 7">
            <a:hlinkClick r:id="" action="ppaction://hlinkshowjump?jump=nextslide" highlightClick="1"/>
          </p:cNvPr>
          <p:cNvSpPr/>
          <p:nvPr/>
        </p:nvSpPr>
        <p:spPr>
          <a:xfrm>
            <a:off x="2510937" y="3235915"/>
            <a:ext cx="720080" cy="720080"/>
          </a:xfrm>
          <a:prstGeom prst="actionButtonForwardNex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6146" name="Picture 2" descr="A importância da Equipe Multidisciplin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2" y="2342251"/>
            <a:ext cx="399245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2"/>
          <p:cNvSpPr/>
          <p:nvPr/>
        </p:nvSpPr>
        <p:spPr>
          <a:xfrm>
            <a:off x="5804383" y="3701419"/>
            <a:ext cx="3635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Equipes multi-disciplinares</a:t>
            </a:r>
          </a:p>
        </p:txBody>
      </p:sp>
      <p:sp>
        <p:nvSpPr>
          <p:cNvPr id="12" name="Rectangle 12"/>
          <p:cNvSpPr/>
          <p:nvPr/>
        </p:nvSpPr>
        <p:spPr>
          <a:xfrm>
            <a:off x="5796136" y="2386496"/>
            <a:ext cx="2736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Estereótipos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que limitam</a:t>
            </a:r>
          </a:p>
        </p:txBody>
      </p:sp>
      <p:sp>
        <p:nvSpPr>
          <p:cNvPr id="3" name="Multiplicar 2"/>
          <p:cNvSpPr/>
          <p:nvPr/>
        </p:nvSpPr>
        <p:spPr>
          <a:xfrm>
            <a:off x="4788024" y="2472024"/>
            <a:ext cx="1080120" cy="9061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Botão de ação: avançar ou seguinte 3">
            <a:hlinkClick r:id="" action="ppaction://hlinkshowjump?jump=nextslide" highlightClick="1"/>
          </p:cNvPr>
          <p:cNvSpPr/>
          <p:nvPr/>
        </p:nvSpPr>
        <p:spPr>
          <a:xfrm>
            <a:off x="5004048" y="3933056"/>
            <a:ext cx="720080" cy="720080"/>
          </a:xfrm>
          <a:prstGeom prst="actionButtonForwardNex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78371" y="3122151"/>
            <a:ext cx="3319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Linguística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Computacional</a:t>
            </a:r>
          </a:p>
        </p:txBody>
      </p:sp>
      <p:pic>
        <p:nvPicPr>
          <p:cNvPr id="15" name="Picture 2" descr="Resultado de imagem para businessman smoking cuban cigar stereoty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1511672" cy="101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76" y="1772816"/>
            <a:ext cx="806559" cy="1032500"/>
          </a:xfrm>
          <a:prstGeom prst="rect">
            <a:avLst/>
          </a:prstGeom>
        </p:spPr>
      </p:pic>
      <p:pic>
        <p:nvPicPr>
          <p:cNvPr id="17" name="Picture 2" descr="Resultado de imagem para statistician stereotyp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15744"/>
            <a:ext cx="2169890" cy="162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4743420"/>
            <a:ext cx="905384" cy="121196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868144" y="509779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6156176" y="509779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6444208" y="508518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4343411" y="1733902"/>
            <a:ext cx="15311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{</a:t>
            </a:r>
          </a:p>
          <a:p>
            <a:r>
              <a:rPr lang="en-US" sz="900" dirty="0" smtClean="0"/>
              <a:t>“nerdy face”: 100%, </a:t>
            </a:r>
          </a:p>
          <a:p>
            <a:r>
              <a:rPr lang="en-US" sz="900" dirty="0" smtClean="0"/>
              <a:t>“coke bottle glass”:100%,</a:t>
            </a:r>
          </a:p>
          <a:p>
            <a:r>
              <a:rPr lang="en-US" sz="900" dirty="0" smtClean="0"/>
              <a:t>“hates humans”:</a:t>
            </a:r>
            <a:r>
              <a:rPr lang="en-US" sz="900" dirty="0"/>
              <a:t>100</a:t>
            </a:r>
            <a:r>
              <a:rPr lang="en-US" sz="900" dirty="0" smtClean="0"/>
              <a:t>%,</a:t>
            </a:r>
          </a:p>
          <a:p>
            <a:r>
              <a:rPr lang="en-US" sz="900" dirty="0" smtClean="0"/>
              <a:t>“eats </a:t>
            </a:r>
            <a:r>
              <a:rPr lang="en-US" sz="900" dirty="0" err="1" smtClean="0"/>
              <a:t>burger&amp;soda</a:t>
            </a:r>
            <a:r>
              <a:rPr lang="en-US" sz="900" dirty="0" smtClean="0"/>
              <a:t>”: 100%</a:t>
            </a:r>
          </a:p>
          <a:p>
            <a:r>
              <a:rPr lang="en-US" sz="900" dirty="0" smtClean="0"/>
              <a:t>“sedentary”: 100%</a:t>
            </a:r>
          </a:p>
          <a:p>
            <a:r>
              <a:rPr lang="en-US" sz="900" dirty="0" smtClean="0"/>
              <a:t>}</a:t>
            </a:r>
            <a:endParaRPr lang="pt-BR" sz="900" dirty="0"/>
          </a:p>
          <a:p>
            <a:endParaRPr lang="pt-BR" sz="1500" dirty="0"/>
          </a:p>
        </p:txBody>
      </p:sp>
      <p:sp>
        <p:nvSpPr>
          <p:cNvPr id="22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78371" y="1628800"/>
            <a:ext cx="3319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Linguística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Computacional</a:t>
            </a:r>
          </a:p>
        </p:txBody>
      </p:sp>
      <p:sp>
        <p:nvSpPr>
          <p:cNvPr id="2" name="Oval 1"/>
          <p:cNvSpPr/>
          <p:nvPr/>
        </p:nvSpPr>
        <p:spPr>
          <a:xfrm>
            <a:off x="2705873" y="407447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2993905" y="407447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3281937" y="406186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xão reta unidirecional 3"/>
          <p:cNvCxnSpPr>
            <a:endCxn id="12" idx="1"/>
          </p:cNvCxnSpPr>
          <p:nvPr/>
        </p:nvCxnSpPr>
        <p:spPr>
          <a:xfrm flipV="1">
            <a:off x="3785993" y="3580660"/>
            <a:ext cx="936104" cy="49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7"/>
          <p:cNvCxnSpPr>
            <a:endCxn id="22" idx="1"/>
          </p:cNvCxnSpPr>
          <p:nvPr/>
        </p:nvCxnSpPr>
        <p:spPr>
          <a:xfrm flipV="1">
            <a:off x="3785993" y="4118600"/>
            <a:ext cx="936104" cy="5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unidirecional 10"/>
          <p:cNvCxnSpPr>
            <a:endCxn id="23" idx="1"/>
          </p:cNvCxnSpPr>
          <p:nvPr/>
        </p:nvCxnSpPr>
        <p:spPr>
          <a:xfrm>
            <a:off x="3785993" y="4277884"/>
            <a:ext cx="936104" cy="416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4722097" y="339599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psicólogos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4722097" y="393393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antropólogos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722097" y="450979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médicos</a:t>
            </a:r>
            <a:endParaRPr lang="pt-BR" dirty="0"/>
          </a:p>
        </p:txBody>
      </p:sp>
      <p:cxnSp>
        <p:nvCxnSpPr>
          <p:cNvPr id="24" name="Conexão reta unidirecional 23"/>
          <p:cNvCxnSpPr/>
          <p:nvPr/>
        </p:nvCxnSpPr>
        <p:spPr>
          <a:xfrm>
            <a:off x="3745081" y="4335084"/>
            <a:ext cx="923710" cy="855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4668791" y="502783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neurocientistas</a:t>
            </a:r>
            <a:endParaRPr lang="pt-BR" dirty="0"/>
          </a:p>
        </p:txBody>
      </p:sp>
      <p:sp>
        <p:nvSpPr>
          <p:cNvPr id="1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Conexão reta unidirecional 17"/>
          <p:cNvCxnSpPr>
            <a:endCxn id="21" idx="1"/>
          </p:cNvCxnSpPr>
          <p:nvPr/>
        </p:nvCxnSpPr>
        <p:spPr>
          <a:xfrm>
            <a:off x="3707904" y="4430486"/>
            <a:ext cx="491116" cy="119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4199020" y="5445147"/>
            <a:ext cx="24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engenheiros de áudio</a:t>
            </a:r>
            <a:endParaRPr lang="pt-BR" dirty="0"/>
          </a:p>
        </p:txBody>
      </p:sp>
      <p:cxnSp>
        <p:nvCxnSpPr>
          <p:cNvPr id="25" name="Conexão reta unidirecional 24"/>
          <p:cNvCxnSpPr>
            <a:endCxn id="27" idx="1"/>
          </p:cNvCxnSpPr>
          <p:nvPr/>
        </p:nvCxnSpPr>
        <p:spPr>
          <a:xfrm flipV="1">
            <a:off x="3750832" y="3212569"/>
            <a:ext cx="569983" cy="75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4320815" y="30279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foneticistas</a:t>
            </a:r>
            <a:endParaRPr lang="pt-BR" dirty="0"/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179512" y="1416105"/>
            <a:ext cx="3319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Linguística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Computacional</a:t>
            </a:r>
          </a:p>
        </p:txBody>
      </p:sp>
      <p:sp>
        <p:nvSpPr>
          <p:cNvPr id="31" name="Oval 30"/>
          <p:cNvSpPr/>
          <p:nvPr/>
        </p:nvSpPr>
        <p:spPr>
          <a:xfrm>
            <a:off x="1796765" y="3068960"/>
            <a:ext cx="3069332" cy="28803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Oval 31"/>
          <p:cNvSpPr/>
          <p:nvPr/>
        </p:nvSpPr>
        <p:spPr>
          <a:xfrm>
            <a:off x="3586302" y="4291372"/>
            <a:ext cx="871915" cy="86573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xão reta unidirecional 32"/>
          <p:cNvCxnSpPr/>
          <p:nvPr/>
        </p:nvCxnSpPr>
        <p:spPr>
          <a:xfrm>
            <a:off x="4442433" y="4724240"/>
            <a:ext cx="1209687" cy="144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2"/>
          <p:cNvSpPr/>
          <p:nvPr/>
        </p:nvSpPr>
        <p:spPr>
          <a:xfrm>
            <a:off x="5708275" y="4544672"/>
            <a:ext cx="33191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Processamento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(NLP)</a:t>
            </a:r>
          </a:p>
        </p:txBody>
      </p:sp>
      <p:cxnSp>
        <p:nvCxnSpPr>
          <p:cNvPr id="35" name="Conexão reta unidirecional 34"/>
          <p:cNvCxnSpPr>
            <a:stCxn id="31" idx="1"/>
          </p:cNvCxnSpPr>
          <p:nvPr/>
        </p:nvCxnSpPr>
        <p:spPr>
          <a:xfrm flipH="1" flipV="1">
            <a:off x="1547664" y="2493324"/>
            <a:ext cx="698594" cy="99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9596" y="3154707"/>
            <a:ext cx="25324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Quem</a:t>
            </a:r>
            <a:endParaRPr lang="pt-BR" sz="3200" b="1" dirty="0">
              <a:solidFill>
                <a:schemeClr val="tx2"/>
              </a:solidFill>
            </a:endParaRP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Somos</a:t>
            </a:r>
          </a:p>
        </p:txBody>
      </p:sp>
      <p:sp>
        <p:nvSpPr>
          <p:cNvPr id="20" name="Textfeld 14"/>
          <p:cNvSpPr txBox="1"/>
          <p:nvPr/>
        </p:nvSpPr>
        <p:spPr bwMode="gray">
          <a:xfrm>
            <a:off x="1104011" y="3014675"/>
            <a:ext cx="1413851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430" y="3256275"/>
            <a:ext cx="1885950" cy="8667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" name="Oval 1"/>
          <p:cNvSpPr/>
          <p:nvPr/>
        </p:nvSpPr>
        <p:spPr>
          <a:xfrm>
            <a:off x="2071071" y="2996952"/>
            <a:ext cx="2854904" cy="286228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2"/>
          <p:cNvSpPr/>
          <p:nvPr/>
        </p:nvSpPr>
        <p:spPr>
          <a:xfrm>
            <a:off x="467544" y="1416105"/>
            <a:ext cx="3319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Linguística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Computacional</a:t>
            </a:r>
          </a:p>
        </p:txBody>
      </p:sp>
      <p:sp>
        <p:nvSpPr>
          <p:cNvPr id="31" name="Oval 30"/>
          <p:cNvSpPr/>
          <p:nvPr/>
        </p:nvSpPr>
        <p:spPr>
          <a:xfrm>
            <a:off x="1814240" y="3466455"/>
            <a:ext cx="1008112" cy="10345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xão reta unidirecional 34"/>
          <p:cNvCxnSpPr/>
          <p:nvPr/>
        </p:nvCxnSpPr>
        <p:spPr>
          <a:xfrm flipH="1" flipV="1">
            <a:off x="1593359" y="2564904"/>
            <a:ext cx="435824" cy="998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Conexão reta unidirecional 11"/>
          <p:cNvCxnSpPr/>
          <p:nvPr/>
        </p:nvCxnSpPr>
        <p:spPr>
          <a:xfrm flipV="1">
            <a:off x="4925975" y="4324244"/>
            <a:ext cx="960491" cy="1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2"/>
          <p:cNvSpPr/>
          <p:nvPr/>
        </p:nvSpPr>
        <p:spPr>
          <a:xfrm>
            <a:off x="6084168" y="3708859"/>
            <a:ext cx="25922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Inteligência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Artificial</a:t>
            </a:r>
          </a:p>
        </p:txBody>
      </p:sp>
      <p:sp>
        <p:nvSpPr>
          <p:cNvPr id="16" name="Oval 15"/>
          <p:cNvSpPr/>
          <p:nvPr/>
        </p:nvSpPr>
        <p:spPr>
          <a:xfrm>
            <a:off x="2462757" y="3951396"/>
            <a:ext cx="246257" cy="26177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2"/>
          <p:cNvSpPr/>
          <p:nvPr/>
        </p:nvSpPr>
        <p:spPr>
          <a:xfrm>
            <a:off x="2709014" y="4349106"/>
            <a:ext cx="11939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Processamento</a:t>
            </a:r>
          </a:p>
          <a:p>
            <a:r>
              <a:rPr lang="pt-BR" sz="1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1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(NLP)</a:t>
            </a:r>
          </a:p>
        </p:txBody>
      </p:sp>
      <p:cxnSp>
        <p:nvCxnSpPr>
          <p:cNvPr id="18" name="Conexão reta unidirecional 17"/>
          <p:cNvCxnSpPr/>
          <p:nvPr/>
        </p:nvCxnSpPr>
        <p:spPr>
          <a:xfrm>
            <a:off x="2709014" y="4149850"/>
            <a:ext cx="354603" cy="195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9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34" name="Rectangle 12"/>
          <p:cNvSpPr/>
          <p:nvPr/>
        </p:nvSpPr>
        <p:spPr>
          <a:xfrm>
            <a:off x="1115616" y="2899351"/>
            <a:ext cx="32843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Processamento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(NLP)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04048" y="2934072"/>
            <a:ext cx="266932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seres</a:t>
            </a:r>
            <a:r>
              <a:rPr lang="en-US" sz="1500" dirty="0" smtClean="0"/>
              <a:t> </a:t>
            </a:r>
            <a:r>
              <a:rPr lang="en-US" sz="1500" dirty="0" err="1" smtClean="0"/>
              <a:t>humanos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ensinando</a:t>
            </a:r>
            <a:r>
              <a:rPr lang="en-US" sz="1500" dirty="0" smtClean="0"/>
              <a:t> </a:t>
            </a:r>
            <a:r>
              <a:rPr lang="en-US" sz="1500" dirty="0" err="1" smtClean="0"/>
              <a:t>computadores</a:t>
            </a:r>
            <a:r>
              <a:rPr lang="en-US" sz="1500" dirty="0" smtClean="0"/>
              <a:t> </a:t>
            </a:r>
          </a:p>
          <a:p>
            <a:r>
              <a:rPr lang="en-US" sz="1500" dirty="0" smtClean="0"/>
              <a:t>e </a:t>
            </a:r>
            <a:r>
              <a:rPr lang="en-US" sz="1500" dirty="0" err="1" smtClean="0"/>
              <a:t>dispositivos</a:t>
            </a:r>
            <a:r>
              <a:rPr lang="en-US" sz="1500" dirty="0" smtClean="0"/>
              <a:t> a </a:t>
            </a:r>
            <a:r>
              <a:rPr lang="en-US" sz="1500" dirty="0" err="1" smtClean="0"/>
              <a:t>processarem</a:t>
            </a:r>
            <a:endParaRPr lang="en-US" sz="1500" dirty="0" smtClean="0"/>
          </a:p>
          <a:p>
            <a:r>
              <a:rPr lang="en-US" sz="1500" dirty="0" smtClean="0"/>
              <a:t>as </a:t>
            </a:r>
            <a:r>
              <a:rPr lang="en-US" sz="1500" dirty="0" err="1" smtClean="0"/>
              <a:t>línguas</a:t>
            </a:r>
            <a:r>
              <a:rPr lang="en-US" sz="1500" dirty="0" smtClean="0"/>
              <a:t> </a:t>
            </a:r>
            <a:r>
              <a:rPr lang="en-US" sz="1500" dirty="0" err="1" smtClean="0"/>
              <a:t>naturais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2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arredondado 20"/>
          <p:cNvSpPr/>
          <p:nvPr/>
        </p:nvSpPr>
        <p:spPr>
          <a:xfrm>
            <a:off x="6300193" y="5386836"/>
            <a:ext cx="648072" cy="20857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arredondado 19"/>
          <p:cNvSpPr/>
          <p:nvPr/>
        </p:nvSpPr>
        <p:spPr>
          <a:xfrm>
            <a:off x="6300192" y="3887983"/>
            <a:ext cx="963216" cy="2039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/>
          <p:cNvSpPr/>
          <p:nvPr/>
        </p:nvSpPr>
        <p:spPr>
          <a:xfrm>
            <a:off x="6300192" y="2134263"/>
            <a:ext cx="1059219" cy="22329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9" name="Rectangle 12"/>
          <p:cNvSpPr/>
          <p:nvPr/>
        </p:nvSpPr>
        <p:spPr>
          <a:xfrm>
            <a:off x="467544" y="1628800"/>
            <a:ext cx="32843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Processamento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(NLP)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079534" y="1480746"/>
            <a:ext cx="2339102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{</a:t>
            </a:r>
          </a:p>
          <a:p>
            <a:r>
              <a:rPr lang="en-US" sz="1300" dirty="0" err="1" smtClean="0"/>
              <a:t>seres</a:t>
            </a:r>
            <a:r>
              <a:rPr lang="en-US" sz="1300" dirty="0" smtClean="0"/>
              <a:t> </a:t>
            </a:r>
            <a:r>
              <a:rPr lang="en-US" sz="1300" dirty="0" err="1" smtClean="0"/>
              <a:t>humanos</a:t>
            </a:r>
            <a:r>
              <a:rPr lang="en-US" sz="1300" dirty="0" smtClean="0"/>
              <a:t> </a:t>
            </a:r>
          </a:p>
          <a:p>
            <a:r>
              <a:rPr lang="en-US" sz="1300" dirty="0" err="1" smtClean="0"/>
              <a:t>ensinando</a:t>
            </a:r>
            <a:r>
              <a:rPr lang="en-US" sz="1300" dirty="0" smtClean="0"/>
              <a:t> </a:t>
            </a:r>
            <a:r>
              <a:rPr lang="en-US" sz="1300" dirty="0" err="1" smtClean="0"/>
              <a:t>computadores</a:t>
            </a:r>
            <a:r>
              <a:rPr lang="en-US" sz="1300" dirty="0" smtClean="0"/>
              <a:t> </a:t>
            </a:r>
          </a:p>
          <a:p>
            <a:r>
              <a:rPr lang="en-US" sz="1300" dirty="0" smtClean="0"/>
              <a:t>e </a:t>
            </a:r>
            <a:r>
              <a:rPr lang="en-US" sz="1300" dirty="0" err="1" smtClean="0"/>
              <a:t>dispositivos</a:t>
            </a:r>
            <a:r>
              <a:rPr lang="en-US" sz="1300" dirty="0" smtClean="0"/>
              <a:t> a </a:t>
            </a:r>
            <a:r>
              <a:rPr lang="en-US" sz="1300" dirty="0" err="1" smtClean="0"/>
              <a:t>processarem</a:t>
            </a:r>
            <a:endParaRPr lang="en-US" sz="1300" dirty="0" smtClean="0"/>
          </a:p>
          <a:p>
            <a:r>
              <a:rPr lang="en-US" sz="1300" dirty="0" smtClean="0"/>
              <a:t>as </a:t>
            </a:r>
            <a:r>
              <a:rPr lang="en-US" sz="1300" dirty="0" err="1" smtClean="0"/>
              <a:t>línguas</a:t>
            </a:r>
            <a:r>
              <a:rPr lang="en-US" sz="1300" dirty="0" smtClean="0"/>
              <a:t> </a:t>
            </a:r>
            <a:r>
              <a:rPr lang="en-US" sz="1300" dirty="0" err="1" smtClean="0"/>
              <a:t>naturais</a:t>
            </a:r>
            <a:endParaRPr lang="en-US" sz="1300" dirty="0" smtClean="0"/>
          </a:p>
          <a:p>
            <a:r>
              <a:rPr lang="en-US" sz="1300" dirty="0" smtClean="0"/>
              <a:t>}</a:t>
            </a:r>
            <a:endParaRPr lang="pt-BR" sz="1300" dirty="0"/>
          </a:p>
          <a:p>
            <a:endParaRPr lang="pt-BR" sz="1500" dirty="0"/>
          </a:p>
        </p:txBody>
      </p:sp>
      <p:sp>
        <p:nvSpPr>
          <p:cNvPr id="15" name="Rectangle 12"/>
          <p:cNvSpPr/>
          <p:nvPr/>
        </p:nvSpPr>
        <p:spPr>
          <a:xfrm>
            <a:off x="413853" y="3315087"/>
            <a:ext cx="32843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Entendimento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(NLU)</a:t>
            </a:r>
          </a:p>
        </p:txBody>
      </p:sp>
      <p:sp>
        <p:nvSpPr>
          <p:cNvPr id="16" name="Rectangle 12"/>
          <p:cNvSpPr/>
          <p:nvPr/>
        </p:nvSpPr>
        <p:spPr>
          <a:xfrm>
            <a:off x="467544" y="4764823"/>
            <a:ext cx="32843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Geração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 Linguagem</a:t>
            </a:r>
          </a:p>
          <a:p>
            <a:r>
              <a:rPr lang="pt-BR" sz="2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Natural (NLG)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076056" y="3227664"/>
            <a:ext cx="2265364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{</a:t>
            </a:r>
          </a:p>
          <a:p>
            <a:r>
              <a:rPr lang="en-US" sz="1300" dirty="0" err="1" smtClean="0"/>
              <a:t>seres</a:t>
            </a:r>
            <a:r>
              <a:rPr lang="en-US" sz="1300" dirty="0" smtClean="0"/>
              <a:t> </a:t>
            </a:r>
            <a:r>
              <a:rPr lang="en-US" sz="1300" dirty="0" err="1" smtClean="0"/>
              <a:t>humanos</a:t>
            </a:r>
            <a:r>
              <a:rPr lang="en-US" sz="1300" dirty="0" smtClean="0"/>
              <a:t> </a:t>
            </a:r>
          </a:p>
          <a:p>
            <a:r>
              <a:rPr lang="en-US" sz="1300" dirty="0" err="1" smtClean="0"/>
              <a:t>ensinando</a:t>
            </a:r>
            <a:r>
              <a:rPr lang="en-US" sz="1300" dirty="0" smtClean="0"/>
              <a:t> </a:t>
            </a:r>
            <a:r>
              <a:rPr lang="en-US" sz="1300" dirty="0" err="1" smtClean="0"/>
              <a:t>computadores</a:t>
            </a:r>
            <a:r>
              <a:rPr lang="en-US" sz="1300" dirty="0" smtClean="0"/>
              <a:t> </a:t>
            </a:r>
          </a:p>
          <a:p>
            <a:r>
              <a:rPr lang="en-US" sz="1300" dirty="0" smtClean="0"/>
              <a:t>e </a:t>
            </a:r>
            <a:r>
              <a:rPr lang="en-US" sz="1300" dirty="0" err="1" smtClean="0"/>
              <a:t>dispositivos</a:t>
            </a:r>
            <a:r>
              <a:rPr lang="en-US" sz="1300" dirty="0" smtClean="0"/>
              <a:t> a </a:t>
            </a:r>
            <a:r>
              <a:rPr lang="en-US" sz="1300" dirty="0" err="1" smtClean="0"/>
              <a:t>entenderem</a:t>
            </a:r>
            <a:endParaRPr lang="en-US" sz="1300" dirty="0" smtClean="0"/>
          </a:p>
          <a:p>
            <a:r>
              <a:rPr lang="en-US" sz="1300" dirty="0" smtClean="0"/>
              <a:t>as </a:t>
            </a:r>
            <a:r>
              <a:rPr lang="en-US" sz="1300" dirty="0" err="1" smtClean="0"/>
              <a:t>línguas</a:t>
            </a:r>
            <a:r>
              <a:rPr lang="en-US" sz="1300" dirty="0" smtClean="0"/>
              <a:t> </a:t>
            </a:r>
            <a:r>
              <a:rPr lang="en-US" sz="1300" dirty="0" err="1" smtClean="0"/>
              <a:t>naturais</a:t>
            </a:r>
            <a:endParaRPr lang="en-US" sz="1300" dirty="0" smtClean="0"/>
          </a:p>
          <a:p>
            <a:r>
              <a:rPr lang="en-US" sz="1300" dirty="0" smtClean="0"/>
              <a:t>}</a:t>
            </a:r>
            <a:endParaRPr lang="pt-BR" sz="1300" dirty="0"/>
          </a:p>
          <a:p>
            <a:endParaRPr lang="pt-BR" sz="15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5052023" y="4735877"/>
            <a:ext cx="2108269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{</a:t>
            </a:r>
          </a:p>
          <a:p>
            <a:r>
              <a:rPr lang="en-US" sz="1300" dirty="0" err="1" smtClean="0"/>
              <a:t>seres</a:t>
            </a:r>
            <a:r>
              <a:rPr lang="en-US" sz="1300" dirty="0" smtClean="0"/>
              <a:t> </a:t>
            </a:r>
            <a:r>
              <a:rPr lang="en-US" sz="1300" dirty="0" err="1" smtClean="0"/>
              <a:t>humanos</a:t>
            </a:r>
            <a:r>
              <a:rPr lang="en-US" sz="1300" dirty="0" smtClean="0"/>
              <a:t> </a:t>
            </a:r>
          </a:p>
          <a:p>
            <a:r>
              <a:rPr lang="en-US" sz="1300" dirty="0" err="1" smtClean="0"/>
              <a:t>ensinando</a:t>
            </a:r>
            <a:r>
              <a:rPr lang="en-US" sz="1300" dirty="0" smtClean="0"/>
              <a:t> </a:t>
            </a:r>
            <a:r>
              <a:rPr lang="en-US" sz="1300" dirty="0" err="1" smtClean="0"/>
              <a:t>computadores</a:t>
            </a:r>
            <a:r>
              <a:rPr lang="en-US" sz="1300" dirty="0" smtClean="0"/>
              <a:t> </a:t>
            </a:r>
          </a:p>
          <a:p>
            <a:r>
              <a:rPr lang="en-US" sz="1300" dirty="0" smtClean="0"/>
              <a:t>e </a:t>
            </a:r>
            <a:r>
              <a:rPr lang="en-US" sz="1300" dirty="0" err="1" smtClean="0"/>
              <a:t>dispositivos</a:t>
            </a:r>
            <a:r>
              <a:rPr lang="en-US" sz="1300" dirty="0" smtClean="0"/>
              <a:t> a </a:t>
            </a:r>
            <a:r>
              <a:rPr lang="en-US" sz="1300" dirty="0" err="1" smtClean="0"/>
              <a:t>gerarem</a:t>
            </a:r>
            <a:endParaRPr lang="en-US" sz="1300" dirty="0" smtClean="0"/>
          </a:p>
          <a:p>
            <a:r>
              <a:rPr lang="en-US" sz="1300" dirty="0" smtClean="0"/>
              <a:t>as </a:t>
            </a:r>
            <a:r>
              <a:rPr lang="en-US" sz="1300" dirty="0" err="1" smtClean="0"/>
              <a:t>línguas</a:t>
            </a:r>
            <a:r>
              <a:rPr lang="en-US" sz="1300" dirty="0" smtClean="0"/>
              <a:t> </a:t>
            </a:r>
            <a:r>
              <a:rPr lang="en-US" sz="1300" dirty="0" err="1" smtClean="0"/>
              <a:t>naturais</a:t>
            </a:r>
            <a:endParaRPr lang="en-US" sz="1300" dirty="0" smtClean="0"/>
          </a:p>
          <a:p>
            <a:r>
              <a:rPr lang="en-US" sz="1300" dirty="0" smtClean="0"/>
              <a:t>}</a:t>
            </a:r>
            <a:endParaRPr lang="pt-BR" sz="1300" dirty="0"/>
          </a:p>
          <a:p>
            <a:endParaRPr lang="pt-BR" sz="1500" dirty="0"/>
          </a:p>
        </p:txBody>
      </p:sp>
      <p:cxnSp>
        <p:nvCxnSpPr>
          <p:cNvPr id="23" name="Conexão reta 22"/>
          <p:cNvCxnSpPr/>
          <p:nvPr/>
        </p:nvCxnSpPr>
        <p:spPr>
          <a:xfrm>
            <a:off x="179512" y="3076313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23"/>
          <p:cNvCxnSpPr/>
          <p:nvPr/>
        </p:nvCxnSpPr>
        <p:spPr>
          <a:xfrm>
            <a:off x="179512" y="4667842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02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Divisa 25"/>
          <p:cNvSpPr/>
          <p:nvPr/>
        </p:nvSpPr>
        <p:spPr>
          <a:xfrm rot="5400000">
            <a:off x="1355609" y="2906106"/>
            <a:ext cx="288032" cy="3359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Divisa 27"/>
          <p:cNvSpPr/>
          <p:nvPr/>
        </p:nvSpPr>
        <p:spPr>
          <a:xfrm rot="5400000">
            <a:off x="1355609" y="4493871"/>
            <a:ext cx="288032" cy="3359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Botão de ação: avançar ou seguinte 28">
            <a:hlinkClick r:id="" action="ppaction://hlinkshowjump?jump=nextslide" highlightClick="1"/>
          </p:cNvPr>
          <p:cNvSpPr/>
          <p:nvPr/>
        </p:nvSpPr>
        <p:spPr>
          <a:xfrm>
            <a:off x="7718115" y="5135255"/>
            <a:ext cx="503162" cy="503162"/>
          </a:xfrm>
          <a:prstGeom prst="actionButtonForwardNex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feld 14"/>
          <p:cNvSpPr txBox="1"/>
          <p:nvPr/>
        </p:nvSpPr>
        <p:spPr bwMode="gray">
          <a:xfrm>
            <a:off x="383931" y="3014675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900928" y="3142776"/>
            <a:ext cx="31085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NLP se resume aos chatbots?</a:t>
            </a:r>
            <a:endParaRPr lang="pt-BR" sz="3200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Nota de aviso oval 2"/>
          <p:cNvSpPr/>
          <p:nvPr/>
        </p:nvSpPr>
        <p:spPr>
          <a:xfrm>
            <a:off x="5364088" y="2348427"/>
            <a:ext cx="2952328" cy="20162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/>
          <p:cNvSpPr/>
          <p:nvPr/>
        </p:nvSpPr>
        <p:spPr>
          <a:xfrm>
            <a:off x="6396040" y="3226971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6684072" y="3226971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/>
          <p:cNvSpPr/>
          <p:nvPr/>
        </p:nvSpPr>
        <p:spPr>
          <a:xfrm>
            <a:off x="6972104" y="3214361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8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491880" y="2993882"/>
            <a:ext cx="2677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err="1"/>
              <a:t>t</a:t>
            </a:r>
            <a:r>
              <a:rPr lang="en-US" sz="1500" dirty="0" err="1" smtClean="0"/>
              <a:t>rata</a:t>
            </a:r>
            <a:r>
              <a:rPr lang="en-US" sz="1500" dirty="0" smtClean="0"/>
              <a:t>-se </a:t>
            </a:r>
            <a:r>
              <a:rPr lang="en-US" sz="1500" b="1" u="sng" dirty="0" err="1" smtClean="0"/>
              <a:t>também</a:t>
            </a:r>
            <a:r>
              <a:rPr lang="en-US" sz="1500" dirty="0" smtClean="0"/>
              <a:t> </a:t>
            </a:r>
            <a:r>
              <a:rPr lang="en-US" sz="1500" dirty="0" smtClean="0"/>
              <a:t>de </a:t>
            </a:r>
            <a:r>
              <a:rPr lang="en-US" sz="1500" dirty="0" err="1" smtClean="0"/>
              <a:t>chatbots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1853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telecomunicações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7410" name="Picture 2" descr="Resultado de imagem para aura da viv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10347"/>
            <a:ext cx="4598017" cy="25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7345" y="3124721"/>
            <a:ext cx="21659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emissão</a:t>
            </a:r>
            <a:r>
              <a:rPr lang="en-US" sz="1500" dirty="0" smtClean="0"/>
              <a:t> de </a:t>
            </a:r>
            <a:r>
              <a:rPr lang="en-US" sz="1500" dirty="0" err="1" smtClean="0"/>
              <a:t>faturas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solicitação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serviços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contratações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cancelamentos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consulta</a:t>
            </a:r>
            <a:r>
              <a:rPr lang="en-US" sz="1500" dirty="0" smtClean="0"/>
              <a:t> de </a:t>
            </a:r>
            <a:r>
              <a:rPr lang="en-US" sz="1500" dirty="0" err="1" smtClean="0"/>
              <a:t>consumo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3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857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bancos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67345" y="2708920"/>
            <a:ext cx="269016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ver</a:t>
            </a:r>
            <a:r>
              <a:rPr lang="en-US" sz="1500" dirty="0" smtClean="0"/>
              <a:t> </a:t>
            </a:r>
            <a:r>
              <a:rPr lang="en-US" sz="1500" dirty="0" err="1" smtClean="0"/>
              <a:t>saldo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ver</a:t>
            </a:r>
            <a:r>
              <a:rPr lang="en-US" sz="1500" dirty="0" smtClean="0"/>
              <a:t> </a:t>
            </a:r>
            <a:r>
              <a:rPr lang="en-US" sz="1500" dirty="0" err="1" smtClean="0"/>
              <a:t>extrato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pagar</a:t>
            </a:r>
            <a:r>
              <a:rPr lang="en-US" sz="1500" dirty="0" smtClean="0"/>
              <a:t> </a:t>
            </a:r>
            <a:r>
              <a:rPr lang="en-US" sz="1500" dirty="0" err="1" smtClean="0"/>
              <a:t>boleto</a:t>
            </a:r>
            <a:r>
              <a:rPr lang="en-US" sz="1500" dirty="0" smtClean="0"/>
              <a:t>,</a:t>
            </a:r>
          </a:p>
          <a:p>
            <a:r>
              <a:rPr lang="en-US" sz="1500" dirty="0" err="1"/>
              <a:t>s</a:t>
            </a:r>
            <a:r>
              <a:rPr lang="en-US" sz="1500" dirty="0" err="1" smtClean="0"/>
              <a:t>olicitar</a:t>
            </a:r>
            <a:r>
              <a:rPr lang="en-US" sz="1500" dirty="0" smtClean="0"/>
              <a:t> </a:t>
            </a:r>
            <a:r>
              <a:rPr lang="en-US" sz="1500" dirty="0" err="1" smtClean="0"/>
              <a:t>empréstimos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fazer</a:t>
            </a:r>
            <a:r>
              <a:rPr lang="en-US" sz="1500" dirty="0" smtClean="0"/>
              <a:t> </a:t>
            </a:r>
            <a:r>
              <a:rPr lang="en-US" sz="1500" dirty="0" err="1" smtClean="0"/>
              <a:t>transferência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investir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consultar</a:t>
            </a:r>
            <a:r>
              <a:rPr lang="en-US" sz="1500" dirty="0" smtClean="0"/>
              <a:t> </a:t>
            </a:r>
            <a:r>
              <a:rPr lang="en-US" sz="1500" dirty="0" err="1" smtClean="0"/>
              <a:t>produtos</a:t>
            </a:r>
            <a:r>
              <a:rPr lang="en-US" sz="1500" dirty="0" smtClean="0"/>
              <a:t> e </a:t>
            </a:r>
            <a:r>
              <a:rPr lang="en-US" sz="1500" dirty="0" err="1" smtClean="0"/>
              <a:t>serviços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4145">
            <a:off x="4533125" y="776646"/>
            <a:ext cx="2718190" cy="524164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752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varejo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67345" y="3124721"/>
            <a:ext cx="23903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vendas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consultas</a:t>
            </a:r>
            <a:r>
              <a:rPr lang="en-US" sz="1500" dirty="0" smtClean="0"/>
              <a:t> </a:t>
            </a:r>
            <a:r>
              <a:rPr lang="en-US" sz="1500" dirty="0" err="1" smtClean="0"/>
              <a:t>sobre</a:t>
            </a:r>
            <a:r>
              <a:rPr lang="en-US" sz="1500" dirty="0" smtClean="0"/>
              <a:t> </a:t>
            </a:r>
            <a:r>
              <a:rPr lang="en-US" sz="1500" dirty="0" err="1" smtClean="0"/>
              <a:t>produtos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reclamações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trocas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devoluções</a:t>
            </a:r>
            <a:r>
              <a:rPr lang="en-US" sz="1500" dirty="0" smtClean="0"/>
              <a:t>,</a:t>
            </a:r>
          </a:p>
          <a:p>
            <a:r>
              <a:rPr lang="en-US" sz="1500" dirty="0" smtClean="0"/>
              <a:t>tracking de </a:t>
            </a:r>
            <a:r>
              <a:rPr lang="en-US" sz="1500" dirty="0" err="1" smtClean="0"/>
              <a:t>entregas</a:t>
            </a:r>
            <a:r>
              <a:rPr lang="en-US" sz="1500" dirty="0" smtClean="0"/>
              <a:t>,</a:t>
            </a:r>
          </a:p>
          <a:p>
            <a:r>
              <a:rPr lang="en-US" sz="1500" dirty="0" err="1"/>
              <a:t>p</a:t>
            </a:r>
            <a:r>
              <a:rPr lang="en-US" sz="1500" dirty="0" err="1" smtClean="0"/>
              <a:t>agamentos</a:t>
            </a:r>
            <a:r>
              <a:rPr lang="en-US" sz="1500" dirty="0" smtClean="0"/>
              <a:t> de </a:t>
            </a:r>
            <a:r>
              <a:rPr lang="en-US" sz="1500" dirty="0" err="1" smtClean="0"/>
              <a:t>cartões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8434" name="Picture 2" descr="https://image.slidesharecdn.com/marketingconversacionalechatbots-181108225805/95/marketing-conversacional-e-chatbots-32-638.jpg?cb=15417179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494" y="2731344"/>
            <a:ext cx="4365823" cy="245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752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varejo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67345" y="3124721"/>
            <a:ext cx="1340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smtClean="0"/>
              <a:t>E </a:t>
            </a:r>
            <a:r>
              <a:rPr lang="en-US" sz="1500" b="1" dirty="0" err="1" smtClean="0">
                <a:solidFill>
                  <a:srgbClr val="FF0000"/>
                </a:solidFill>
              </a:rPr>
              <a:t>pasmem</a:t>
            </a:r>
            <a:r>
              <a:rPr lang="en-US" sz="1500" dirty="0" smtClean="0"/>
              <a:t>…</a:t>
            </a:r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9" name="Picture 2" descr="Resultado de imagem para surprise 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58" y="1340768"/>
            <a:ext cx="335583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752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varejo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570555" y="3041500"/>
            <a:ext cx="248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endParaRPr lang="en-US" sz="1500" dirty="0"/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5595">
            <a:off x="4680527" y="1806070"/>
            <a:ext cx="2623539" cy="405536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85" y="3418101"/>
            <a:ext cx="1250713" cy="90554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91706"/>
            <a:ext cx="1885950" cy="866775"/>
          </a:xfrm>
          <a:prstGeom prst="rect">
            <a:avLst/>
          </a:prstGeom>
        </p:spPr>
      </p:pic>
      <p:sp>
        <p:nvSpPr>
          <p:cNvPr id="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138700" y="2451403"/>
            <a:ext cx="35283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>
                <a:solidFill>
                  <a:srgbClr val="16355A"/>
                </a:solidFill>
                <a:latin typeface="Open Sans"/>
              </a:rPr>
              <a:t>Fundada </a:t>
            </a:r>
            <a:r>
              <a:rPr lang="pt-BR" dirty="0">
                <a:solidFill>
                  <a:srgbClr val="16355A"/>
                </a:solidFill>
                <a:latin typeface="Open Sans"/>
              </a:rPr>
              <a:t>em 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2000 (20 anos)</a:t>
            </a:r>
          </a:p>
          <a:p>
            <a:pPr algn="r"/>
            <a:r>
              <a:rPr lang="pt-BR" dirty="0" smtClean="0">
                <a:solidFill>
                  <a:srgbClr val="16355A"/>
                </a:solidFill>
                <a:latin typeface="Open Sans"/>
              </a:rPr>
              <a:t> </a:t>
            </a:r>
          </a:p>
          <a:p>
            <a:pPr algn="r"/>
            <a:r>
              <a:rPr lang="pt-BR" dirty="0" smtClean="0">
                <a:solidFill>
                  <a:srgbClr val="16355A"/>
                </a:solidFill>
                <a:latin typeface="Open Sans"/>
              </a:rPr>
              <a:t>Consultoria em tecnologia e negócios 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francesa </a:t>
            </a:r>
            <a:endParaRPr lang="pt-BR" dirty="0" smtClean="0">
              <a:solidFill>
                <a:srgbClr val="16355A"/>
              </a:solidFill>
              <a:latin typeface="Open Sans"/>
            </a:endParaRPr>
          </a:p>
          <a:p>
            <a:pPr algn="r"/>
            <a:endParaRPr lang="pt-BR" dirty="0" smtClean="0">
              <a:solidFill>
                <a:srgbClr val="16355A"/>
              </a:solidFill>
              <a:latin typeface="Open Sans"/>
            </a:endParaRPr>
          </a:p>
          <a:p>
            <a:pPr algn="r"/>
            <a:r>
              <a:rPr lang="pt-BR" dirty="0" smtClean="0">
                <a:solidFill>
                  <a:srgbClr val="16355A"/>
                </a:solidFill>
                <a:latin typeface="Open Sans"/>
              </a:rPr>
              <a:t>S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edes 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na França, 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Bélgica, 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Estados 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Unidos</a:t>
            </a:r>
          </a:p>
          <a:p>
            <a:pPr algn="r"/>
            <a:endParaRPr lang="pt-BR" dirty="0" smtClean="0">
              <a:solidFill>
                <a:srgbClr val="16355A"/>
              </a:solidFill>
              <a:latin typeface="Open Sans"/>
            </a:endParaRPr>
          </a:p>
          <a:p>
            <a:pPr algn="r"/>
            <a:r>
              <a:rPr lang="pt-BR" dirty="0" smtClean="0">
                <a:solidFill>
                  <a:srgbClr val="16355A"/>
                </a:solidFill>
                <a:latin typeface="Open Sans"/>
              </a:rPr>
              <a:t>Há 4 anos 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no Brasil, no Rio 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de Janeiro e São 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Paulo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4"/>
            <a:ext cx="4267200" cy="319087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264234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1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740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saúde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67345" y="3124721"/>
            <a:ext cx="299152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auxílio</a:t>
            </a:r>
            <a:r>
              <a:rPr lang="en-US" sz="1500" dirty="0" smtClean="0"/>
              <a:t> no </a:t>
            </a:r>
            <a:r>
              <a:rPr lang="en-US" sz="1500" dirty="0" err="1" smtClean="0"/>
              <a:t>dia</a:t>
            </a:r>
            <a:r>
              <a:rPr lang="en-US" sz="1500" dirty="0" smtClean="0"/>
              <a:t> a </a:t>
            </a:r>
            <a:r>
              <a:rPr lang="en-US" sz="1500" dirty="0" err="1" smtClean="0"/>
              <a:t>dia</a:t>
            </a:r>
            <a:r>
              <a:rPr lang="en-US" sz="1500" dirty="0" smtClean="0"/>
              <a:t> de </a:t>
            </a:r>
            <a:r>
              <a:rPr lang="en-US" sz="1500" dirty="0" err="1" smtClean="0"/>
              <a:t>pacientes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marcações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cancelamentos</a:t>
            </a:r>
            <a:r>
              <a:rPr lang="en-US" sz="1500" dirty="0" smtClean="0"/>
              <a:t>,</a:t>
            </a:r>
          </a:p>
          <a:p>
            <a:r>
              <a:rPr lang="en-US" sz="1500" dirty="0" smtClean="0"/>
              <a:t>outros</a:t>
            </a:r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086" y="3060831"/>
            <a:ext cx="2381250" cy="17335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491880" y="2993882"/>
            <a:ext cx="25678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/>
              <a:t>t</a:t>
            </a:r>
            <a:r>
              <a:rPr lang="en-US" sz="1500" dirty="0" smtClean="0"/>
              <a:t>em </a:t>
            </a:r>
            <a:r>
              <a:rPr lang="en-US" sz="1500" dirty="0" err="1" smtClean="0"/>
              <a:t>também</a:t>
            </a:r>
            <a:r>
              <a:rPr lang="en-US" sz="1500" dirty="0" smtClean="0"/>
              <a:t> a </a:t>
            </a:r>
            <a:r>
              <a:rPr lang="en-US" sz="1500" dirty="0" err="1" smtClean="0"/>
              <a:t>ver</a:t>
            </a:r>
            <a:r>
              <a:rPr lang="en-US" sz="1500" dirty="0" smtClean="0"/>
              <a:t> com </a:t>
            </a:r>
            <a:r>
              <a:rPr lang="en-US" sz="1500" b="1" u="sng" dirty="0" err="1" smtClean="0"/>
              <a:t>voz</a:t>
            </a:r>
            <a:endParaRPr lang="en-US" sz="1500" b="1" u="sng" dirty="0" smtClean="0"/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5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1037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cotidiano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55576" y="3124721"/>
            <a:ext cx="3397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dirty="0" err="1" smtClean="0"/>
              <a:t>ouvir</a:t>
            </a:r>
            <a:r>
              <a:rPr lang="en-US" sz="1500" dirty="0" smtClean="0"/>
              <a:t> </a:t>
            </a:r>
            <a:r>
              <a:rPr lang="en-US" sz="1500" dirty="0" err="1" smtClean="0"/>
              <a:t>música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perguntar</a:t>
            </a:r>
            <a:r>
              <a:rPr lang="en-US" sz="1500" dirty="0" smtClean="0"/>
              <a:t> </a:t>
            </a:r>
            <a:r>
              <a:rPr lang="en-US" sz="1500" dirty="0" err="1" smtClean="0"/>
              <a:t>sobre</a:t>
            </a:r>
            <a:r>
              <a:rPr lang="en-US" sz="1500" dirty="0" smtClean="0"/>
              <a:t> </a:t>
            </a:r>
            <a:r>
              <a:rPr lang="en-US" sz="1500" dirty="0" smtClean="0"/>
              <a:t>a </a:t>
            </a:r>
            <a:r>
              <a:rPr lang="en-US" sz="1500" dirty="0" err="1" smtClean="0"/>
              <a:t>previsão</a:t>
            </a:r>
            <a:r>
              <a:rPr lang="en-US" sz="1500" dirty="0" smtClean="0"/>
              <a:t> de tempo,</a:t>
            </a:r>
          </a:p>
          <a:p>
            <a:r>
              <a:rPr lang="en-US" sz="1500" dirty="0" err="1" smtClean="0"/>
              <a:t>automação</a:t>
            </a:r>
            <a:r>
              <a:rPr lang="en-US" sz="1500" dirty="0" smtClean="0"/>
              <a:t> de casas,</a:t>
            </a:r>
          </a:p>
          <a:p>
            <a:r>
              <a:rPr lang="en-US" sz="1500" dirty="0" err="1" smtClean="0"/>
              <a:t>ouvir</a:t>
            </a:r>
            <a:r>
              <a:rPr lang="en-US" sz="1500" dirty="0" smtClean="0"/>
              <a:t> </a:t>
            </a:r>
            <a:r>
              <a:rPr lang="en-US" sz="1500" dirty="0" err="1" smtClean="0"/>
              <a:t>resumo</a:t>
            </a:r>
            <a:r>
              <a:rPr lang="en-US" sz="1500" dirty="0" smtClean="0"/>
              <a:t> de </a:t>
            </a:r>
            <a:r>
              <a:rPr lang="en-US" sz="1500" dirty="0" err="1" smtClean="0"/>
              <a:t>notícias</a:t>
            </a:r>
            <a:r>
              <a:rPr lang="en-US" sz="1500" dirty="0" smtClean="0"/>
              <a:t>,</a:t>
            </a:r>
          </a:p>
          <a:p>
            <a:r>
              <a:rPr lang="en-US" sz="1500" dirty="0" err="1"/>
              <a:t>p</a:t>
            </a:r>
            <a:r>
              <a:rPr lang="en-US" sz="1500" dirty="0" err="1" smtClean="0"/>
              <a:t>edir</a:t>
            </a:r>
            <a:r>
              <a:rPr lang="en-US" sz="1500" dirty="0" smtClean="0"/>
              <a:t> comida</a:t>
            </a:r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923051"/>
            <a:ext cx="3809513" cy="388066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2161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transporte</a:t>
            </a:r>
            <a:r>
              <a:rPr lang="en-US" sz="1500" b="1" u="sng" dirty="0" smtClean="0"/>
              <a:t> &amp; </a:t>
            </a:r>
            <a:r>
              <a:rPr lang="en-US" sz="1500" b="1" u="sng" dirty="0" err="1" smtClean="0"/>
              <a:t>logística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67345" y="3124721"/>
            <a:ext cx="257314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comprar</a:t>
            </a:r>
            <a:r>
              <a:rPr lang="en-US" sz="1500" dirty="0" smtClean="0"/>
              <a:t> </a:t>
            </a:r>
            <a:r>
              <a:rPr lang="en-US" sz="1500" dirty="0" err="1" smtClean="0"/>
              <a:t>passagens</a:t>
            </a:r>
            <a:r>
              <a:rPr lang="en-US" sz="1500" dirty="0" smtClean="0"/>
              <a:t> </a:t>
            </a:r>
            <a:r>
              <a:rPr lang="en-US" sz="1500" dirty="0" err="1" smtClean="0"/>
              <a:t>aéreas</a:t>
            </a:r>
            <a:r>
              <a:rPr lang="en-US" sz="1500" dirty="0" smtClean="0"/>
              <a:t>,</a:t>
            </a:r>
          </a:p>
          <a:p>
            <a:r>
              <a:rPr lang="en-US" sz="1500" dirty="0" err="1"/>
              <a:t>r</a:t>
            </a:r>
            <a:r>
              <a:rPr lang="en-US" sz="1500" dirty="0" err="1" smtClean="0"/>
              <a:t>ealizar</a:t>
            </a:r>
            <a:r>
              <a:rPr lang="en-US" sz="1500" dirty="0" smtClean="0"/>
              <a:t> </a:t>
            </a:r>
            <a:r>
              <a:rPr lang="en-US" sz="1500" dirty="0" err="1" smtClean="0"/>
              <a:t>trocas</a:t>
            </a:r>
            <a:r>
              <a:rPr lang="en-US" sz="1500" dirty="0" smtClean="0"/>
              <a:t>,</a:t>
            </a:r>
          </a:p>
          <a:p>
            <a:r>
              <a:rPr lang="en-US" sz="1500" dirty="0" err="1"/>
              <a:t>c</a:t>
            </a:r>
            <a:r>
              <a:rPr lang="en-US" sz="1500" dirty="0" err="1" smtClean="0"/>
              <a:t>ancelar</a:t>
            </a:r>
            <a:r>
              <a:rPr lang="en-US" sz="1500" dirty="0" smtClean="0"/>
              <a:t> </a:t>
            </a:r>
            <a:r>
              <a:rPr lang="en-US" sz="1500" dirty="0" err="1" smtClean="0"/>
              <a:t>compras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fazer</a:t>
            </a:r>
            <a:r>
              <a:rPr lang="en-US" sz="1500" dirty="0" smtClean="0"/>
              <a:t> </a:t>
            </a:r>
            <a:r>
              <a:rPr lang="en-US" sz="1500" dirty="0" err="1" smtClean="0"/>
              <a:t>checkin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marcar</a:t>
            </a:r>
            <a:r>
              <a:rPr lang="en-US" sz="1500" dirty="0" smtClean="0"/>
              <a:t> </a:t>
            </a:r>
            <a:r>
              <a:rPr lang="en-US" sz="1500" dirty="0" err="1" smtClean="0"/>
              <a:t>assentos</a:t>
            </a:r>
            <a:r>
              <a:rPr lang="en-US" sz="1500" dirty="0" smtClean="0"/>
              <a:t>,</a:t>
            </a:r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347" y="2348880"/>
            <a:ext cx="4757410" cy="345401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1542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agendamentos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3" name="Retângulo 2"/>
          <p:cNvSpPr/>
          <p:nvPr/>
        </p:nvSpPr>
        <p:spPr>
          <a:xfrm>
            <a:off x="5148065" y="5373216"/>
            <a:ext cx="30963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hlinkClick r:id="rId2"/>
              </a:rPr>
              <a:t>https://www.youtube.com/watch?v=Nqhyc8_dwvE</a:t>
            </a:r>
            <a:endParaRPr lang="pt-BR" sz="1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636912"/>
            <a:ext cx="4709884" cy="268377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491880" y="2993882"/>
            <a:ext cx="4244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smtClean="0"/>
              <a:t>NLP </a:t>
            </a:r>
            <a:r>
              <a:rPr lang="en-US" sz="1500" dirty="0" err="1" smtClean="0"/>
              <a:t>vai</a:t>
            </a:r>
            <a:r>
              <a:rPr lang="en-US" sz="1500" dirty="0" smtClean="0"/>
              <a:t> </a:t>
            </a:r>
            <a:r>
              <a:rPr lang="en-US" sz="1500" b="1" dirty="0" err="1" smtClean="0"/>
              <a:t>muito</a:t>
            </a:r>
            <a:r>
              <a:rPr lang="en-US" sz="1500" b="1" dirty="0" smtClean="0"/>
              <a:t> </a:t>
            </a:r>
            <a:r>
              <a:rPr lang="en-US" sz="1500" b="1" dirty="0" err="1" smtClean="0"/>
              <a:t>além</a:t>
            </a:r>
            <a:r>
              <a:rPr lang="en-US" sz="1500" b="1" dirty="0" smtClean="0"/>
              <a:t> </a:t>
            </a:r>
            <a:r>
              <a:rPr lang="en-US" sz="1500" dirty="0" smtClean="0"/>
              <a:t>dos </a:t>
            </a:r>
            <a:r>
              <a:rPr lang="en-US" sz="1500" dirty="0" err="1" smtClean="0"/>
              <a:t>chatbots</a:t>
            </a:r>
            <a:r>
              <a:rPr lang="en-US" sz="1500" dirty="0" smtClean="0"/>
              <a:t> e </a:t>
            </a:r>
            <a:r>
              <a:rPr lang="en-US" sz="1500" dirty="0" err="1" smtClean="0"/>
              <a:t>assistentes</a:t>
            </a:r>
            <a:endParaRPr lang="en-US" sz="1500" b="1" u="sng" dirty="0" smtClean="0"/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3931" y="1679821"/>
            <a:ext cx="9204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banking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55576" y="3124721"/>
            <a:ext cx="28312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análise</a:t>
            </a:r>
            <a:r>
              <a:rPr lang="en-US" sz="1500" dirty="0" smtClean="0"/>
              <a:t> e </a:t>
            </a:r>
            <a:r>
              <a:rPr lang="en-US" sz="1500" dirty="0" err="1" smtClean="0"/>
              <a:t>concessão</a:t>
            </a:r>
            <a:r>
              <a:rPr lang="en-US" sz="1500" dirty="0" smtClean="0"/>
              <a:t> de </a:t>
            </a:r>
            <a:r>
              <a:rPr lang="en-US" sz="1500" dirty="0" err="1" smtClean="0"/>
              <a:t>crédito</a:t>
            </a:r>
            <a:endParaRPr lang="en-US" sz="1500" dirty="0" smtClean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602727"/>
            <a:ext cx="4551629" cy="2566218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4510740" y="4332377"/>
            <a:ext cx="410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i="1" dirty="0" smtClean="0"/>
              <a:t>Bancos avaliam </a:t>
            </a:r>
            <a:r>
              <a:rPr lang="pt-BR" sz="1200" i="1" dirty="0"/>
              <a:t>a capacidade </a:t>
            </a:r>
            <a:r>
              <a:rPr lang="pt-BR" sz="1200" i="1" dirty="0" smtClean="0"/>
              <a:t>de crédito </a:t>
            </a:r>
            <a:r>
              <a:rPr lang="pt-BR" sz="1200" i="1" dirty="0"/>
              <a:t>de clientes </a:t>
            </a:r>
            <a:r>
              <a:rPr lang="pt-BR" sz="1200" i="1" dirty="0" smtClean="0"/>
              <a:t>com NLP, mesmo sem </a:t>
            </a:r>
            <a:r>
              <a:rPr lang="pt-BR" sz="1200" i="1" dirty="0"/>
              <a:t>nenhum histórico de </a:t>
            </a:r>
            <a:r>
              <a:rPr lang="pt-BR" sz="1200" i="1" dirty="0" smtClean="0"/>
              <a:t>crédito: dados </a:t>
            </a:r>
            <a:r>
              <a:rPr lang="pt-BR" sz="1200" i="1" dirty="0"/>
              <a:t>de </a:t>
            </a:r>
            <a:r>
              <a:rPr lang="pt-BR" sz="1200" b="1" i="1" dirty="0"/>
              <a:t>geolocalização</a:t>
            </a:r>
            <a:r>
              <a:rPr lang="pt-BR" sz="1200" i="1" dirty="0"/>
              <a:t>, atividade de </a:t>
            </a:r>
            <a:r>
              <a:rPr lang="pt-BR" sz="1200" b="1" i="1" dirty="0"/>
              <a:t>mídia social</a:t>
            </a:r>
            <a:r>
              <a:rPr lang="pt-BR" sz="1200" i="1" dirty="0"/>
              <a:t>, comportamento de </a:t>
            </a:r>
            <a:r>
              <a:rPr lang="pt-BR" sz="1200" b="1" i="1" dirty="0" smtClean="0"/>
              <a:t>navegação</a:t>
            </a:r>
            <a:r>
              <a:rPr lang="pt-BR" sz="1200" i="1" dirty="0" smtClean="0"/>
              <a:t>. </a:t>
            </a:r>
          </a:p>
          <a:p>
            <a:pPr algn="r"/>
            <a:endParaRPr lang="pt-BR" sz="1200" i="1" dirty="0"/>
          </a:p>
          <a:p>
            <a:pPr algn="r"/>
            <a:r>
              <a:rPr lang="pt-BR" sz="1200" b="1" i="1" dirty="0" smtClean="0">
                <a:solidFill>
                  <a:srgbClr val="FF0000"/>
                </a:solidFill>
              </a:rPr>
              <a:t>ATENÇÃO:</a:t>
            </a:r>
            <a:r>
              <a:rPr lang="pt-BR" sz="1200" i="1" dirty="0" smtClean="0"/>
              <a:t> o </a:t>
            </a:r>
            <a:r>
              <a:rPr lang="pt-BR" sz="1200" i="1" dirty="0"/>
              <a:t>acesso às informações do cliente é concedido apenas com o consentimento e os dados nunca podem ser transferidos para terceiros.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662160" y="4209633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Tx/>
              <a:buChar char="-"/>
            </a:pPr>
            <a:r>
              <a:rPr lang="pt-BR" sz="1200" b="1" i="1" u="sng" dirty="0" smtClean="0"/>
              <a:t>2016</a:t>
            </a:r>
            <a:r>
              <a:rPr lang="pt-BR" sz="1200" i="1" dirty="0" smtClean="0"/>
              <a:t>: Microsoft </a:t>
            </a:r>
            <a:r>
              <a:rPr lang="pt-BR" sz="1200" i="1" dirty="0"/>
              <a:t>Bing foi pioneiro no lançamento da tecnologia de tradução automática neural; </a:t>
            </a:r>
            <a:endParaRPr lang="pt-BR" sz="1200" i="1" dirty="0" smtClean="0"/>
          </a:p>
          <a:p>
            <a:pPr marL="171450" indent="-171450" algn="r">
              <a:buFontTx/>
              <a:buChar char="-"/>
            </a:pPr>
            <a:endParaRPr lang="pt-BR" sz="1200" i="1" dirty="0" smtClean="0"/>
          </a:p>
          <a:p>
            <a:pPr marL="171450" indent="-171450" algn="r">
              <a:buFontTx/>
              <a:buChar char="-"/>
            </a:pPr>
            <a:r>
              <a:rPr lang="pt-BR" sz="1200" i="1" dirty="0" smtClean="0"/>
              <a:t>Hoje</a:t>
            </a:r>
            <a:r>
              <a:rPr lang="pt-BR" sz="1200" i="1" dirty="0"/>
              <a:t>, o </a:t>
            </a:r>
            <a:r>
              <a:rPr lang="pt-BR" sz="1200" b="1" i="1" u="sng" dirty="0"/>
              <a:t>Google e a Amazon</a:t>
            </a:r>
            <a:r>
              <a:rPr lang="pt-BR" sz="1200" i="1" dirty="0"/>
              <a:t> estão competindo para oferecer as melhores ferramentas de tradução automática do mercado.</a:t>
            </a:r>
          </a:p>
          <a:p>
            <a:pPr algn="r"/>
            <a:endParaRPr lang="pt-BR" sz="1200" i="1" dirty="0" smtClean="0"/>
          </a:p>
          <a:p>
            <a:pPr algn="r"/>
            <a:endParaRPr lang="pt-BR" sz="1200" i="1" dirty="0"/>
          </a:p>
          <a:p>
            <a:pPr algn="r"/>
            <a:r>
              <a:rPr lang="pt-BR" sz="1200" i="1" dirty="0" smtClean="0"/>
              <a:t>NLP </a:t>
            </a:r>
            <a:r>
              <a:rPr lang="pt-BR" sz="1200" i="1" dirty="0"/>
              <a:t>ajuda a educar redes </a:t>
            </a:r>
            <a:r>
              <a:rPr lang="pt-BR" sz="1200" i="1" dirty="0" smtClean="0"/>
              <a:t>neurais</a:t>
            </a:r>
            <a:endParaRPr lang="pt-BR" sz="1200" i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539552" y="2996952"/>
            <a:ext cx="326724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pt-BR" sz="1500" dirty="0"/>
              <a:t>tradução de e-mails, </a:t>
            </a:r>
          </a:p>
          <a:p>
            <a:r>
              <a:rPr lang="pt-BR" sz="1500" dirty="0"/>
              <a:t>tradução de textos regulamentares, </a:t>
            </a:r>
          </a:p>
          <a:p>
            <a:r>
              <a:rPr lang="pt-BR" sz="1500" dirty="0"/>
              <a:t>comunicação com os parceiros, </a:t>
            </a:r>
          </a:p>
          <a:p>
            <a:r>
              <a:rPr lang="pt-BR" sz="1500" dirty="0"/>
              <a:t>outras interações </a:t>
            </a:r>
            <a:r>
              <a:rPr lang="pt-BR" sz="1500" dirty="0" smtClean="0"/>
              <a:t>comerciais</a:t>
            </a:r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3931" y="1679821"/>
            <a:ext cx="26308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neural machine translation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1266" name="Picture 2" descr="https://miro.medium.com/max/2000/0*UldQZaGB0w3omI3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63" y="1749090"/>
            <a:ext cx="4674832" cy="23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5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39552" y="3240137"/>
            <a:ext cx="296908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pt-BR" sz="1500" dirty="0" smtClean="0"/>
              <a:t>gerenciamento de crises,</a:t>
            </a:r>
          </a:p>
          <a:p>
            <a:r>
              <a:rPr lang="pt-BR" sz="1500" dirty="0"/>
              <a:t>m</a:t>
            </a:r>
            <a:r>
              <a:rPr lang="pt-BR" sz="1500" dirty="0" smtClean="0"/>
              <a:t>elhoria de produtos e serviços,</a:t>
            </a:r>
          </a:p>
          <a:p>
            <a:r>
              <a:rPr lang="pt-BR" sz="1500" dirty="0" smtClean="0"/>
              <a:t>acompanhamento de clientes,</a:t>
            </a:r>
          </a:p>
          <a:p>
            <a:r>
              <a:rPr lang="pt-BR" sz="1500" dirty="0" smtClean="0"/>
              <a:t>otimização de estratégia de mkt</a:t>
            </a:r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3931" y="1679821"/>
            <a:ext cx="1906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/>
              <a:t>s</a:t>
            </a:r>
            <a:r>
              <a:rPr lang="en-US" sz="1500" b="1" u="sng" dirty="0" smtClean="0"/>
              <a:t>entiment analysis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2290" name="Picture 2" descr="sentiment-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708920"/>
            <a:ext cx="4020815" cy="226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39552" y="3240137"/>
            <a:ext cx="3672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pt-BR" sz="1500" dirty="0"/>
              <a:t>pesquisa de candidatos,</a:t>
            </a:r>
          </a:p>
          <a:p>
            <a:r>
              <a:rPr lang="pt-BR" sz="1500" dirty="0"/>
              <a:t>filtragem de </a:t>
            </a:r>
            <a:r>
              <a:rPr lang="pt-BR" sz="1500" dirty="0" smtClean="0"/>
              <a:t>CVs (</a:t>
            </a:r>
            <a:r>
              <a:rPr lang="pt-BR" sz="1500" b="1" dirty="0" smtClean="0"/>
              <a:t>classificação de documentos</a:t>
            </a:r>
            <a:r>
              <a:rPr lang="pt-BR" sz="1500" dirty="0" smtClean="0"/>
              <a:t>),</a:t>
            </a:r>
            <a:endParaRPr lang="pt-BR" sz="1500" dirty="0"/>
          </a:p>
          <a:p>
            <a:r>
              <a:rPr lang="pt-BR" sz="1500" dirty="0"/>
              <a:t>s</a:t>
            </a:r>
            <a:r>
              <a:rPr lang="pt-BR" sz="1500" dirty="0" smtClean="0"/>
              <a:t>kills e sinônimos, </a:t>
            </a:r>
          </a:p>
          <a:p>
            <a:r>
              <a:rPr lang="pt-BR" sz="1500" dirty="0" smtClean="0"/>
              <a:t>categorização semântica</a:t>
            </a:r>
          </a:p>
          <a:p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3931" y="1679821"/>
            <a:ext cx="19704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recursos</a:t>
            </a:r>
            <a:r>
              <a:rPr lang="en-US" sz="1500" b="1" u="sng" dirty="0" smtClean="0"/>
              <a:t> </a:t>
            </a:r>
            <a:r>
              <a:rPr lang="en-US" sz="1500" b="1" u="sng" dirty="0" err="1" smtClean="0"/>
              <a:t>humanos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3314" name="Picture 2" descr="https://blog.peexbrasil.com.br/wp-content/uploads/2017/12/o-que-e-um-sistema-de-recursos-humano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819680"/>
            <a:ext cx="4538065" cy="221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91706"/>
            <a:ext cx="1885950" cy="866775"/>
          </a:xfrm>
          <a:prstGeom prst="rect">
            <a:avLst/>
          </a:prstGeom>
        </p:spPr>
      </p:pic>
      <p:sp>
        <p:nvSpPr>
          <p:cNvPr id="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4234"/>
            <a:ext cx="781050" cy="81915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68" y="3501008"/>
            <a:ext cx="2647950" cy="215265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059832" y="2503330"/>
            <a:ext cx="1142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 smtClean="0">
                <a:solidFill>
                  <a:srgbClr val="16355A"/>
                </a:solidFill>
                <a:latin typeface="Open Sans"/>
              </a:rPr>
              <a:t>Nossos valores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1977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feld 14"/>
          <p:cNvSpPr txBox="1"/>
          <p:nvPr/>
        </p:nvSpPr>
        <p:spPr bwMode="gray">
          <a:xfrm>
            <a:off x="383931" y="3014675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900928" y="3142776"/>
            <a:ext cx="31085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Perspectiva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técnica</a:t>
            </a:r>
          </a:p>
        </p:txBody>
      </p:sp>
      <p:pic>
        <p:nvPicPr>
          <p:cNvPr id="14338" name="Picture 2" descr="https://venturebeat.com/wp-content/uploads/2018/09/natural-language-processing-e1572968977211.jpg?fit=578%2C289&amp;strip=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64" y="2956406"/>
            <a:ext cx="3884800" cy="194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4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ivisa 30"/>
          <p:cNvSpPr/>
          <p:nvPr/>
        </p:nvSpPr>
        <p:spPr>
          <a:xfrm>
            <a:off x="3065547" y="3284984"/>
            <a:ext cx="1984073" cy="10301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2260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Workflow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  <p:sp>
        <p:nvSpPr>
          <p:cNvPr id="2" name="Canto dobrado 1"/>
          <p:cNvSpPr/>
          <p:nvPr/>
        </p:nvSpPr>
        <p:spPr>
          <a:xfrm>
            <a:off x="468379" y="3261380"/>
            <a:ext cx="455785" cy="64807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nto dobrado 10"/>
          <p:cNvSpPr/>
          <p:nvPr/>
        </p:nvSpPr>
        <p:spPr>
          <a:xfrm>
            <a:off x="620779" y="3413780"/>
            <a:ext cx="455785" cy="64807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nto dobrado 11"/>
          <p:cNvSpPr/>
          <p:nvPr/>
        </p:nvSpPr>
        <p:spPr>
          <a:xfrm>
            <a:off x="773179" y="3566180"/>
            <a:ext cx="455785" cy="64807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nto dobrado 12"/>
          <p:cNvSpPr/>
          <p:nvPr/>
        </p:nvSpPr>
        <p:spPr>
          <a:xfrm>
            <a:off x="925579" y="3718580"/>
            <a:ext cx="455785" cy="64807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ivisa 2"/>
          <p:cNvSpPr/>
          <p:nvPr/>
        </p:nvSpPr>
        <p:spPr>
          <a:xfrm>
            <a:off x="1535553" y="3284984"/>
            <a:ext cx="1984073" cy="10301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6156176" y="3284984"/>
            <a:ext cx="1765882" cy="10301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6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40" y="2706552"/>
            <a:ext cx="2231087" cy="223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075468" y="3538911"/>
            <a:ext cx="134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</a:rPr>
              <a:t>Pré-</a:t>
            </a:r>
          </a:p>
          <a:p>
            <a:r>
              <a:rPr lang="pt-BR" sz="1200" b="1" dirty="0" smtClean="0">
                <a:solidFill>
                  <a:schemeClr val="bg1"/>
                </a:solidFill>
              </a:rPr>
              <a:t>processamento</a:t>
            </a:r>
            <a:endParaRPr lang="pt-BR" sz="1200" b="1" dirty="0">
              <a:solidFill>
                <a:schemeClr val="bg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581070" y="3566180"/>
            <a:ext cx="1132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</a:rPr>
              <a:t>Análise</a:t>
            </a:r>
          </a:p>
          <a:p>
            <a:r>
              <a:rPr lang="pt-BR" sz="1200" b="1" dirty="0" smtClean="0">
                <a:solidFill>
                  <a:schemeClr val="bg1"/>
                </a:solidFill>
              </a:rPr>
              <a:t>Exploratória</a:t>
            </a:r>
            <a:endParaRPr lang="pt-BR" sz="1200" b="1" dirty="0">
              <a:solidFill>
                <a:schemeClr val="bg1"/>
              </a:solidFill>
            </a:endParaRPr>
          </a:p>
        </p:txBody>
      </p:sp>
      <p:sp>
        <p:nvSpPr>
          <p:cNvPr id="32" name="Divisa 31"/>
          <p:cNvSpPr/>
          <p:nvPr/>
        </p:nvSpPr>
        <p:spPr>
          <a:xfrm>
            <a:off x="4612476" y="3287175"/>
            <a:ext cx="1984073" cy="10301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5122495" y="3566180"/>
            <a:ext cx="1137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</a:rPr>
              <a:t>Engenharia de variáveis</a:t>
            </a:r>
            <a:endParaRPr lang="pt-BR" sz="1200" b="1" dirty="0">
              <a:solidFill>
                <a:schemeClr val="bg1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6653747" y="3629528"/>
            <a:ext cx="113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</a:rPr>
              <a:t>Modelagem</a:t>
            </a:r>
            <a:endParaRPr lang="pt-B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5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1" y="2499753"/>
            <a:ext cx="5712693" cy="35105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83013" y="2420915"/>
            <a:ext cx="1896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criação</a:t>
            </a:r>
            <a:r>
              <a:rPr lang="en-US" sz="1500" b="1" u="sng" dirty="0" smtClean="0"/>
              <a:t> de dataset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73459" y="3727439"/>
            <a:ext cx="219803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extração</a:t>
            </a:r>
            <a:r>
              <a:rPr lang="en-US" sz="1500" dirty="0" smtClean="0"/>
              <a:t> de dados,</a:t>
            </a:r>
          </a:p>
          <a:p>
            <a:r>
              <a:rPr lang="en-US" sz="1500" dirty="0" err="1"/>
              <a:t>t</a:t>
            </a:r>
            <a:r>
              <a:rPr lang="en-US" sz="1500" dirty="0" err="1" smtClean="0"/>
              <a:t>ransferência</a:t>
            </a:r>
            <a:r>
              <a:rPr lang="en-US" sz="1500" dirty="0" smtClean="0"/>
              <a:t> de dados,</a:t>
            </a:r>
          </a:p>
          <a:p>
            <a:r>
              <a:rPr lang="en-US" sz="1500" dirty="0" err="1" smtClean="0"/>
              <a:t>estruturação</a:t>
            </a:r>
            <a:r>
              <a:rPr lang="en-US" sz="1500" dirty="0" smtClean="0"/>
              <a:t> de dados,</a:t>
            </a:r>
          </a:p>
          <a:p>
            <a:r>
              <a:rPr lang="en-US" sz="1500" dirty="0" err="1" smtClean="0"/>
              <a:t>categorização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27" name="Divisa 26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Divisa 27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Divisa 28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Divisa 29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nto dobrado 3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nto dobrado 3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nto dobrado 3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nto dobrado 34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24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83013" y="2420915"/>
            <a:ext cx="8899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limpeza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36770" y="3376295"/>
            <a:ext cx="30123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/>
              <a:t>l</a:t>
            </a:r>
            <a:r>
              <a:rPr lang="en-US" sz="1500" dirty="0" smtClean="0"/>
              <a:t>ower case,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tags html,</a:t>
            </a:r>
          </a:p>
          <a:p>
            <a:r>
              <a:rPr lang="en-US" sz="1500" dirty="0" err="1"/>
              <a:t>t</a:t>
            </a:r>
            <a:r>
              <a:rPr lang="en-US" sz="1500" dirty="0" err="1" smtClean="0"/>
              <a:t>okenização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pontuação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stopwords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acentos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caracteres</a:t>
            </a:r>
            <a:r>
              <a:rPr lang="en-US" sz="1500" dirty="0" smtClean="0"/>
              <a:t> </a:t>
            </a:r>
            <a:r>
              <a:rPr lang="en-US" sz="1500" dirty="0" err="1" smtClean="0"/>
              <a:t>especiais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420915"/>
            <a:ext cx="6015500" cy="2700709"/>
          </a:xfrm>
          <a:prstGeom prst="rect">
            <a:avLst/>
          </a:prstGeom>
        </p:spPr>
      </p:pic>
      <p:sp>
        <p:nvSpPr>
          <p:cNvPr id="18" name="Divisa 17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Divisa 18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Divisa 19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nto dobrado 22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39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83013" y="2420915"/>
            <a:ext cx="6992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regex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36770" y="3376295"/>
            <a:ext cx="262924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limpeza</a:t>
            </a:r>
            <a:r>
              <a:rPr lang="en-US" sz="1500" dirty="0" smtClean="0"/>
              <a:t> ‘</a:t>
            </a:r>
            <a:r>
              <a:rPr lang="en-US" sz="1500" dirty="0" err="1" smtClean="0"/>
              <a:t>customizada</a:t>
            </a:r>
            <a:r>
              <a:rPr lang="en-US" sz="1500" dirty="0" smtClean="0"/>
              <a:t>’,</a:t>
            </a:r>
          </a:p>
          <a:p>
            <a:r>
              <a:rPr lang="en-US" sz="1500" dirty="0" err="1" smtClean="0"/>
              <a:t>remoção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plurais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padronização</a:t>
            </a:r>
            <a:r>
              <a:rPr lang="en-US" sz="1500" dirty="0" smtClean="0"/>
              <a:t> de </a:t>
            </a:r>
            <a:r>
              <a:rPr lang="en-US" sz="1500" dirty="0" err="1" smtClean="0"/>
              <a:t>irregulares</a:t>
            </a:r>
            <a:r>
              <a:rPr lang="en-US" sz="1500" dirty="0" smtClean="0"/>
              <a:t>,</a:t>
            </a:r>
          </a:p>
          <a:p>
            <a:r>
              <a:rPr lang="en-US" sz="1500" dirty="0" err="1" smtClean="0"/>
              <a:t>espaços</a:t>
            </a:r>
            <a:r>
              <a:rPr lang="en-US" sz="1500" dirty="0" smtClean="0"/>
              <a:t> </a:t>
            </a:r>
            <a:r>
              <a:rPr lang="en-US" sz="1500" dirty="0" err="1" smtClean="0"/>
              <a:t>duplos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507" y="2060848"/>
            <a:ext cx="3990975" cy="22955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4797152"/>
            <a:ext cx="3981450" cy="666750"/>
          </a:xfrm>
          <a:prstGeom prst="rect">
            <a:avLst/>
          </a:prstGeom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0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45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83013" y="2420915"/>
            <a:ext cx="14237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padronização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36770" y="3376295"/>
            <a:ext cx="121379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smtClean="0"/>
              <a:t>stemming,</a:t>
            </a:r>
          </a:p>
          <a:p>
            <a:r>
              <a:rPr lang="en-US" sz="1500" dirty="0" err="1" smtClean="0"/>
              <a:t>lematização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15366" name="Picture 6" descr="https://lh6.googleusercontent.com/n0th_1N_09EfebyfhMiq_l1YiLkjuo5TPzyvLzT9pREIPWav4tg6pyc7Rc2J6QMH4UUKRtyu47dC4HH83r5_UUfMBfP_c6pT4bKI2-MUdO10oCwanWb0lruOepxvlue2EkdfJbspl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804" y="2080834"/>
            <a:ext cx="3364235" cy="363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visa 10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3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46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1026" name="Picture 2" descr="https://miro.medium.com/max/345/0*V635bzjWK2n1jBs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21" y="2276872"/>
            <a:ext cx="32861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83013" y="2420915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categorização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36770" y="3376295"/>
            <a:ext cx="1315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smtClean="0"/>
              <a:t>POS Tagging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nto dobrado 17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nto dobrado 18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47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9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295606" y="1556792"/>
            <a:ext cx="4204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83013" y="2420915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categorização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36770" y="3376295"/>
            <a:ext cx="1315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 smtClean="0"/>
          </a:p>
          <a:p>
            <a:r>
              <a:rPr lang="en-US" sz="1500" dirty="0" smtClean="0"/>
              <a:t>POS Tagging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4" name="Divisa 13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Divisa 17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Picture 2" descr="Resultado de imagem para businessma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nto dobrado 19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5076056" y="2276872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ESTOU TÃO </a:t>
            </a:r>
            <a:r>
              <a:rPr lang="pt-BR" sz="2000" b="1" dirty="0" smtClean="0">
                <a:solidFill>
                  <a:srgbClr val="1F497D"/>
                </a:solidFill>
              </a:rPr>
              <a:t>ADJETIVO</a:t>
            </a:r>
            <a:r>
              <a:rPr lang="pt-BR" sz="2000" dirty="0" smtClean="0"/>
              <a:t>!</a:t>
            </a:r>
          </a:p>
          <a:p>
            <a:r>
              <a:rPr lang="pt-BR" sz="2000" dirty="0" smtClean="0"/>
              <a:t>EU </a:t>
            </a:r>
            <a:r>
              <a:rPr lang="pt-BR" sz="2000" b="1" dirty="0" smtClean="0">
                <a:solidFill>
                  <a:srgbClr val="1F497D"/>
                </a:solidFill>
              </a:rPr>
              <a:t>VERBO</a:t>
            </a:r>
            <a:r>
              <a:rPr lang="pt-BR" sz="2000" dirty="0" smtClean="0"/>
              <a:t> </a:t>
            </a:r>
            <a:r>
              <a:rPr lang="pt-BR" sz="2000" b="1" dirty="0" smtClean="0">
                <a:solidFill>
                  <a:srgbClr val="1F497D"/>
                </a:solidFill>
              </a:rPr>
              <a:t>SUBSTANTIVO</a:t>
            </a:r>
            <a:r>
              <a:rPr lang="pt-BR" sz="2000" dirty="0" smtClean="0"/>
              <a:t>.</a:t>
            </a:r>
            <a:endParaRPr lang="pt-BR" sz="2000" dirty="0"/>
          </a:p>
        </p:txBody>
      </p:sp>
      <p:sp>
        <p:nvSpPr>
          <p:cNvPr id="24" name="Divisa 23"/>
          <p:cNvSpPr/>
          <p:nvPr/>
        </p:nvSpPr>
        <p:spPr>
          <a:xfrm rot="5400000">
            <a:off x="6798138" y="2981814"/>
            <a:ext cx="360040" cy="54741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5103626" y="3536200"/>
            <a:ext cx="309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ESTOU TÃO </a:t>
            </a:r>
            <a:r>
              <a:rPr lang="pt-BR" sz="2000" b="1" dirty="0" smtClean="0">
                <a:solidFill>
                  <a:srgbClr val="1F497D"/>
                </a:solidFill>
              </a:rPr>
              <a:t>FELIZ</a:t>
            </a:r>
            <a:r>
              <a:rPr lang="pt-BR" sz="2000" dirty="0" smtClean="0"/>
              <a:t>!</a:t>
            </a:r>
          </a:p>
          <a:p>
            <a:r>
              <a:rPr lang="pt-BR" sz="2000" dirty="0" smtClean="0"/>
              <a:t>EU </a:t>
            </a:r>
            <a:r>
              <a:rPr lang="pt-BR" sz="2000" b="1" dirty="0" smtClean="0">
                <a:solidFill>
                  <a:srgbClr val="1F497D"/>
                </a:solidFill>
              </a:rPr>
              <a:t>COMI</a:t>
            </a:r>
            <a:r>
              <a:rPr lang="pt-BR" sz="2000" dirty="0" smtClean="0"/>
              <a:t> </a:t>
            </a:r>
            <a:r>
              <a:rPr lang="pt-BR" sz="2000" b="1" dirty="0" smtClean="0">
                <a:solidFill>
                  <a:srgbClr val="1F497D"/>
                </a:solidFill>
              </a:rPr>
              <a:t>BRIGADEIRO</a:t>
            </a:r>
            <a:r>
              <a:rPr lang="pt-BR" sz="2000" dirty="0" smtClean="0"/>
              <a:t>.</a:t>
            </a:r>
            <a:endParaRPr lang="pt-BR" sz="2000" dirty="0"/>
          </a:p>
        </p:txBody>
      </p:sp>
      <p:sp>
        <p:nvSpPr>
          <p:cNvPr id="26" name="Divisa 25"/>
          <p:cNvSpPr/>
          <p:nvPr/>
        </p:nvSpPr>
        <p:spPr>
          <a:xfrm rot="5400000">
            <a:off x="6798138" y="4248599"/>
            <a:ext cx="360040" cy="54741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5103626" y="4861813"/>
            <a:ext cx="333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EU ESTOU TÃO </a:t>
            </a:r>
            <a:r>
              <a:rPr lang="pt-BR" sz="2000" b="1" dirty="0" smtClean="0">
                <a:solidFill>
                  <a:srgbClr val="1F497D"/>
                </a:solidFill>
              </a:rPr>
              <a:t>TRISTE</a:t>
            </a:r>
            <a:r>
              <a:rPr lang="pt-BR" sz="2000" dirty="0" smtClean="0"/>
              <a:t>!</a:t>
            </a:r>
          </a:p>
          <a:p>
            <a:r>
              <a:rPr lang="pt-BR" sz="2000" dirty="0" smtClean="0"/>
              <a:t>EU </a:t>
            </a:r>
            <a:r>
              <a:rPr lang="pt-BR" sz="2000" b="1" dirty="0" smtClean="0">
                <a:solidFill>
                  <a:srgbClr val="1F497D"/>
                </a:solidFill>
              </a:rPr>
              <a:t>COMI</a:t>
            </a:r>
            <a:r>
              <a:rPr lang="pt-BR" sz="2000" dirty="0" smtClean="0">
                <a:solidFill>
                  <a:srgbClr val="1F497D"/>
                </a:solidFill>
              </a:rPr>
              <a:t> </a:t>
            </a:r>
            <a:r>
              <a:rPr lang="pt-BR" sz="2000" b="1" dirty="0" smtClean="0">
                <a:solidFill>
                  <a:srgbClr val="1F497D"/>
                </a:solidFill>
              </a:rPr>
              <a:t>ALFACE</a:t>
            </a:r>
            <a:r>
              <a:rPr lang="pt-BR" sz="2000" dirty="0" smtClean="0"/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375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7084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Análise </a:t>
            </a:r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exploratória de Dados</a:t>
            </a:r>
            <a:endParaRPr lang="pt-BR" sz="3200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4756" y="2636912"/>
            <a:ext cx="1244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vetorização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2530" name="Picture 2" descr="https://lh4.googleusercontent.com/bh0VjYuCG4uiX5fI0CrA14SfKr27RxKYZN7L6nJSinoTkgWqmAZ_1TBgFW7ZVGab3-V-HsOMuyfYmMuKBlkVo1dFrS9D48Cfr6CXp6qYt5Uum0v8DHvy6NfqETv1e-llGCKMViwOd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2086">
            <a:off x="3524483" y="2532988"/>
            <a:ext cx="5095067" cy="27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73459" y="3727439"/>
            <a:ext cx="307808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/>
          </a:p>
          <a:p>
            <a:r>
              <a:rPr lang="pt-BR" sz="1500" dirty="0" smtClean="0"/>
              <a:t>texto </a:t>
            </a:r>
            <a:r>
              <a:rPr lang="pt-BR" sz="1500" dirty="0"/>
              <a:t>em matrizes </a:t>
            </a:r>
            <a:r>
              <a:rPr lang="pt-BR" sz="1500" dirty="0" smtClean="0"/>
              <a:t>esparsas,</a:t>
            </a:r>
          </a:p>
          <a:p>
            <a:r>
              <a:rPr lang="pt-BR" sz="1500" dirty="0" smtClean="0"/>
              <a:t>não 0s </a:t>
            </a:r>
            <a:r>
              <a:rPr lang="pt-BR" sz="1500" dirty="0"/>
              <a:t>indicam </a:t>
            </a:r>
            <a:r>
              <a:rPr lang="pt-BR" sz="1500" dirty="0" smtClean="0"/>
              <a:t>posição </a:t>
            </a:r>
            <a:r>
              <a:rPr lang="pt-BR" sz="1500" dirty="0"/>
              <a:t>de </a:t>
            </a:r>
            <a:r>
              <a:rPr lang="pt-BR" sz="1500" dirty="0" smtClean="0"/>
              <a:t>‘</a:t>
            </a:r>
            <a:r>
              <a:rPr lang="pt-BR" sz="1500" dirty="0"/>
              <a:t>token</a:t>
            </a:r>
            <a:r>
              <a:rPr lang="pt-BR" sz="1500" dirty="0" smtClean="0"/>
              <a:t>’</a:t>
            </a:r>
          </a:p>
          <a:p>
            <a:endParaRPr lang="pt-BR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49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66526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Análise Exploratória de Dados</a:t>
            </a:r>
            <a:endParaRPr lang="pt-BR" sz="3200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4756" y="2636912"/>
            <a:ext cx="1244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err="1" smtClean="0"/>
              <a:t>vetorização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3459" y="3727439"/>
            <a:ext cx="181171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/>
          </a:p>
          <a:p>
            <a:r>
              <a:rPr lang="pt-BR" sz="1500" dirty="0" smtClean="0"/>
              <a:t>CountVectorizer,</a:t>
            </a:r>
          </a:p>
          <a:p>
            <a:r>
              <a:rPr lang="pt-BR" sz="1500" dirty="0" smtClean="0"/>
              <a:t>contagem de totais</a:t>
            </a:r>
          </a:p>
          <a:p>
            <a:endParaRPr lang="pt-BR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835766"/>
            <a:ext cx="6190084" cy="2217246"/>
          </a:xfrm>
          <a:prstGeom prst="rect">
            <a:avLst/>
          </a:prstGeom>
        </p:spPr>
      </p:pic>
      <p:sp>
        <p:nvSpPr>
          <p:cNvPr id="22" name="Divisa 21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Divisa 23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Divisa 2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7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nto dobrado 27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nto dobrado 28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nto dobrado 29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nto dobrado 30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55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91706"/>
            <a:ext cx="1885950" cy="866775"/>
          </a:xfrm>
          <a:prstGeom prst="rect">
            <a:avLst/>
          </a:prstGeom>
        </p:spPr>
      </p:pic>
      <p:sp>
        <p:nvSpPr>
          <p:cNvPr id="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4234"/>
            <a:ext cx="781050" cy="8191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70" y="2705988"/>
            <a:ext cx="1699793" cy="37312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43" y="3536392"/>
            <a:ext cx="1624993" cy="56461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83" y="2280630"/>
            <a:ext cx="1172084" cy="424070"/>
          </a:xfrm>
          <a:prstGeom prst="rect">
            <a:avLst/>
          </a:prstGeom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66" y="3638843"/>
            <a:ext cx="922450" cy="69235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9583" y="2209630"/>
            <a:ext cx="1281624" cy="75466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94" y="4787141"/>
            <a:ext cx="1197203" cy="60957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34" y="2212251"/>
            <a:ext cx="1495117" cy="56082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1" y="4876649"/>
            <a:ext cx="1448950" cy="60373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91" y="5466057"/>
            <a:ext cx="695045" cy="69504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0373" y="5504964"/>
            <a:ext cx="1459539" cy="62906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1725" y="5706583"/>
            <a:ext cx="1431255" cy="41991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53" y="4036021"/>
            <a:ext cx="1493010" cy="482159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74" y="4435215"/>
            <a:ext cx="1641750" cy="1231313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20" y="3513773"/>
            <a:ext cx="1644629" cy="453558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24" y="4980630"/>
            <a:ext cx="1790319" cy="227506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85" y="4081990"/>
            <a:ext cx="1824187" cy="517306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066" y="5574063"/>
            <a:ext cx="1898579" cy="591241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03" y="5736476"/>
            <a:ext cx="1602025" cy="343508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24328" y="4137059"/>
            <a:ext cx="1432135" cy="650082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39" y="3285406"/>
            <a:ext cx="1469887" cy="411157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37" y="4286505"/>
            <a:ext cx="1809092" cy="271365"/>
          </a:xfrm>
          <a:prstGeom prst="rect">
            <a:avLst/>
          </a:prstGeom>
        </p:spPr>
      </p:pic>
      <p:pic>
        <p:nvPicPr>
          <p:cNvPr id="34822" name="Picture 6" descr="https://upload.wikimedia.org/wikipedia/commons/thumb/7/70/Logo_VIVO.svg/200px-Logo_VIVO.svg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62" y="3068017"/>
            <a:ext cx="891181" cy="33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https://upload.wikimedia.org/wikipedia/commons/thumb/9/9c/LogoClaro2017.png/200px-LogoClaro2017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43" y="2154033"/>
            <a:ext cx="750111" cy="75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 descr="https://upload.wikimedia.org/wikipedia/commons/thumb/e/e8/Globosat_wordmark.svg/250px-Globosat_wordmark.svg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56" y="3113632"/>
            <a:ext cx="1501021" cy="23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5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50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2043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Análise 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Exploratória</a:t>
            </a:r>
            <a:endParaRPr lang="pt-BR" sz="3200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4756" y="2996952"/>
            <a:ext cx="944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n-grams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3459" y="4087479"/>
            <a:ext cx="10855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/>
          </a:p>
          <a:p>
            <a:r>
              <a:rPr lang="pt-BR" sz="1500" dirty="0" smtClean="0"/>
              <a:t>unigramas</a:t>
            </a:r>
          </a:p>
          <a:p>
            <a:endParaRPr lang="pt-BR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388893"/>
            <a:ext cx="5023495" cy="485687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 bwMode="gray">
          <a:xfrm>
            <a:off x="1955178" y="5635133"/>
            <a:ext cx="1937004" cy="580534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[1,1,1,1,1]</a:t>
            </a:r>
            <a:endParaRPr lang="fr-FR" sz="3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Divisa 17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Divisa 18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nto dobrado 20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1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51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4756" y="2996952"/>
            <a:ext cx="944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n-grams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3459" y="4087479"/>
            <a:ext cx="9781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/>
          </a:p>
          <a:p>
            <a:r>
              <a:rPr lang="pt-BR" sz="1500" dirty="0" smtClean="0"/>
              <a:t>bigramas</a:t>
            </a:r>
          </a:p>
          <a:p>
            <a:endParaRPr lang="pt-BR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54" y="1412776"/>
            <a:ext cx="4781580" cy="4769759"/>
          </a:xfrm>
          <a:prstGeom prst="rect">
            <a:avLst/>
          </a:prstGeom>
        </p:spPr>
      </p:pic>
      <p:sp>
        <p:nvSpPr>
          <p:cNvPr id="12" name="Textfeld 14"/>
          <p:cNvSpPr txBox="1"/>
          <p:nvPr/>
        </p:nvSpPr>
        <p:spPr bwMode="gray">
          <a:xfrm>
            <a:off x="1043608" y="5609567"/>
            <a:ext cx="2951691" cy="580534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[(1,2)(1,2)(1,2)]</a:t>
            </a:r>
            <a:endParaRPr lang="fr-FR" sz="3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12"/>
          <p:cNvSpPr/>
          <p:nvPr/>
        </p:nvSpPr>
        <p:spPr>
          <a:xfrm>
            <a:off x="295606" y="1556792"/>
            <a:ext cx="42043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Análise 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Exploratória</a:t>
            </a:r>
            <a:endParaRPr lang="pt-BR" sz="3200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1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52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4756" y="2996952"/>
            <a:ext cx="944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r>
              <a:rPr lang="en-US" sz="1500" b="1" u="sng" dirty="0" smtClean="0"/>
              <a:t>n-grams</a:t>
            </a:r>
            <a:endParaRPr lang="en-US" sz="1500" dirty="0" smtClean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3459" y="4087479"/>
            <a:ext cx="987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{</a:t>
            </a:r>
          </a:p>
          <a:p>
            <a:endParaRPr lang="en-US" sz="1500" dirty="0"/>
          </a:p>
          <a:p>
            <a:r>
              <a:rPr lang="pt-BR" sz="1500" dirty="0" smtClean="0"/>
              <a:t>trigramas</a:t>
            </a:r>
          </a:p>
          <a:p>
            <a:endParaRPr lang="pt-BR" sz="1500" dirty="0"/>
          </a:p>
          <a:p>
            <a:r>
              <a:rPr lang="en-US" sz="1500" dirty="0" smtClean="0"/>
              <a:t>}</a:t>
            </a:r>
            <a:endParaRPr lang="pt-BR" sz="1500" dirty="0"/>
          </a:p>
          <a:p>
            <a:endParaRPr lang="pt-BR" sz="1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768" y="1340768"/>
            <a:ext cx="4820073" cy="4838036"/>
          </a:xfrm>
          <a:prstGeom prst="rect">
            <a:avLst/>
          </a:prstGeom>
        </p:spPr>
      </p:pic>
      <p:sp>
        <p:nvSpPr>
          <p:cNvPr id="12" name="Textfeld 14"/>
          <p:cNvSpPr txBox="1"/>
          <p:nvPr/>
        </p:nvSpPr>
        <p:spPr bwMode="gray">
          <a:xfrm>
            <a:off x="1099134" y="5211469"/>
            <a:ext cx="2908242" cy="1042199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[(</a:t>
            </a:r>
            <a:r>
              <a:rPr lang="fr-FR" sz="3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1,2,3</a:t>
            </a:r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),</a:t>
            </a:r>
            <a:r>
              <a:rPr lang="fr-FR" sz="3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(1,2,3),</a:t>
            </a:r>
          </a:p>
          <a:p>
            <a:r>
              <a:rPr lang="fr-FR" sz="3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(1,2,3</a:t>
            </a:r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), (</a:t>
            </a:r>
            <a:r>
              <a:rPr lang="fr-FR" sz="3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1,2,3</a:t>
            </a:r>
            <a:r>
              <a:rPr lang="fr-FR" sz="3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)]</a:t>
            </a:r>
            <a:endParaRPr lang="fr-FR" sz="3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12"/>
          <p:cNvSpPr/>
          <p:nvPr/>
        </p:nvSpPr>
        <p:spPr>
          <a:xfrm>
            <a:off x="295606" y="1556792"/>
            <a:ext cx="28362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Análise 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Exploratória</a:t>
            </a:r>
            <a:endParaRPr lang="pt-BR" sz="3200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4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53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13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nto dobrado 24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45" y="3703710"/>
            <a:ext cx="7299163" cy="2044210"/>
          </a:xfrm>
          <a:prstGeom prst="rect">
            <a:avLst/>
          </a:prstGeom>
        </p:spPr>
      </p:pic>
      <p:pic>
        <p:nvPicPr>
          <p:cNvPr id="25602" name="Picture 2" descr="Resultado de imagem para altery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127" y="2045850"/>
            <a:ext cx="185737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54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13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nto dobrado 24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01" y="3284984"/>
            <a:ext cx="6753225" cy="2476500"/>
          </a:xfrm>
          <a:prstGeom prst="rect">
            <a:avLst/>
          </a:prstGeom>
        </p:spPr>
      </p:pic>
      <p:pic>
        <p:nvPicPr>
          <p:cNvPr id="18" name="Picture 2" descr="Resultado de imagem para altery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31" y="1416489"/>
            <a:ext cx="1070981" cy="107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87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55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13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nto dobrado 24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8" y="2996952"/>
            <a:ext cx="3407357" cy="28803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69" y="2996952"/>
            <a:ext cx="3144416" cy="2897355"/>
          </a:xfrm>
          <a:prstGeom prst="rect">
            <a:avLst/>
          </a:prstGeom>
        </p:spPr>
      </p:pic>
      <p:sp>
        <p:nvSpPr>
          <p:cNvPr id="20" name="Rectangle 12"/>
          <p:cNvSpPr/>
          <p:nvPr/>
        </p:nvSpPr>
        <p:spPr>
          <a:xfrm>
            <a:off x="807258" y="2530889"/>
            <a:ext cx="1244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Positivas</a:t>
            </a:r>
            <a:endParaRPr lang="pt-BR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03469" y="2555610"/>
            <a:ext cx="1412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Negativas</a:t>
            </a:r>
            <a:endParaRPr lang="pt-BR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9" name="Picture 2" descr="Resultado de imagem para altery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31" y="1416489"/>
            <a:ext cx="1070981" cy="107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6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56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413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Pré-processamento</a:t>
            </a:r>
          </a:p>
        </p:txBody>
      </p:sp>
      <p:sp>
        <p:nvSpPr>
          <p:cNvPr id="17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nto dobrado 24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8" y="2996952"/>
            <a:ext cx="3407357" cy="28803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69" y="2996952"/>
            <a:ext cx="3144416" cy="2897355"/>
          </a:xfrm>
          <a:prstGeom prst="rect">
            <a:avLst/>
          </a:prstGeom>
        </p:spPr>
      </p:pic>
      <p:sp>
        <p:nvSpPr>
          <p:cNvPr id="20" name="Rectangle 12"/>
          <p:cNvSpPr/>
          <p:nvPr/>
        </p:nvSpPr>
        <p:spPr>
          <a:xfrm>
            <a:off x="807258" y="2530889"/>
            <a:ext cx="1244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Positivas</a:t>
            </a:r>
            <a:endParaRPr lang="pt-BR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03469" y="2555610"/>
            <a:ext cx="1412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Negativas</a:t>
            </a:r>
            <a:endParaRPr lang="pt-BR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9" name="Picture 2" descr="Resultado de imagem para altery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31" y="1416489"/>
            <a:ext cx="1070981" cy="107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14"/>
          <p:cNvSpPr txBox="1"/>
          <p:nvPr/>
        </p:nvSpPr>
        <p:spPr bwMode="gray">
          <a:xfrm rot="20102341">
            <a:off x="2052009" y="3145309"/>
            <a:ext cx="5171865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ERRO????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1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57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Engenharia de Variáveis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054101" y="3753044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Exemplo: para o filtro de SPAM, </a:t>
            </a: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quantidade de sinais de pontuação pode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diferenciar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spam e não spam (ham)?</a:t>
            </a:r>
            <a:endParaRPr lang="pt-BR" altLang="pt-BR" sz="1200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9" y="2315799"/>
            <a:ext cx="5617522" cy="3705489"/>
          </a:xfrm>
          <a:prstGeom prst="rect">
            <a:avLst/>
          </a:prstGeom>
        </p:spPr>
      </p:pic>
      <p:sp>
        <p:nvSpPr>
          <p:cNvPr id="11" name="Divisa 10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Divisa 11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Divisa 12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nto dobrado 16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nto dobrado 17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nto dobrado 18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14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58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200262" y="3912596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Exemplo: para o filtro de SPAM, </a:t>
            </a:r>
          </a:p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tamanho do texto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diferenciar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spam e não spam (ham)?</a:t>
            </a:r>
            <a:endParaRPr lang="pt-BR" altLang="pt-BR" sz="1200" i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06" y="2276872"/>
            <a:ext cx="5904656" cy="3917781"/>
          </a:xfrm>
          <a:prstGeom prst="rect">
            <a:avLst/>
          </a:prstGeom>
        </p:spPr>
      </p:pic>
      <p:sp>
        <p:nvSpPr>
          <p:cNvPr id="17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Engenharia de Variáveis</a:t>
            </a:r>
          </a:p>
        </p:txBody>
      </p:sp>
      <p:sp>
        <p:nvSpPr>
          <p:cNvPr id="10" name="Divisa 9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Divisa 10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Divisa 1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Divisa 1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4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nto dobrado 17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nto dobrado 18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69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59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14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23527" y="2289708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HOLDOUT TEST SET</a:t>
            </a: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Divisão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dataset em subsets de </a:t>
            </a:r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treino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altLang="pt-BR" sz="1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 o objetivo de avaliar a capacidade do modelo construído de ser generalizado para dados não vistos anteriormente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2" name="Picture 2" descr="https://lh5.googleusercontent.com/U3T9b-RQsNwAr8nUrgsvdiaG8n_h1LDgAsqhobgt5wzlhXKjSlzr-O2jDhLOuRYCKLBg6aC7l10IqLJ4es0CnfIhM4QSBKO3xAQ8m389lihoZ18TcVCh2kYb6D2z3tzps9j1YbZiXw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76" y="2866762"/>
            <a:ext cx="5275461" cy="29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6793" y="3933056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K-FOLD CROSS VALIDATION</a:t>
            </a: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Múltiplas divisões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dataset em subsets de </a:t>
            </a:r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treino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altLang="pt-BR" sz="1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 o objetivo de avaliar a capacidade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alternando o papel de cada uma das ártes do dataset, sem gerar overfitting</a:t>
            </a:r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Divisa 11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Divisa 17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Divisa 18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nto dobrado 20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1885950" cy="866775"/>
          </a:xfrm>
          <a:prstGeom prst="rect">
            <a:avLst/>
          </a:prstGeom>
        </p:spPr>
      </p:pic>
      <p:sp>
        <p:nvSpPr>
          <p:cNvPr id="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6980441" y="4967417"/>
            <a:ext cx="1675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 smtClean="0">
                <a:solidFill>
                  <a:srgbClr val="16355A"/>
                </a:solidFill>
                <a:latin typeface="Open Sans"/>
              </a:rPr>
              <a:t>Johan Badra</a:t>
            </a:r>
            <a:endParaRPr lang="pt-BR" b="1" dirty="0" smtClean="0">
              <a:solidFill>
                <a:srgbClr val="16355A"/>
              </a:solidFill>
              <a:latin typeface="Open Sans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155" y="1865834"/>
            <a:ext cx="1465770" cy="119159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305594"/>
            <a:ext cx="781050" cy="819150"/>
          </a:xfrm>
          <a:prstGeom prst="rect">
            <a:avLst/>
          </a:prstGeom>
        </p:spPr>
      </p:pic>
      <p:pic>
        <p:nvPicPr>
          <p:cNvPr id="2050" name="Picture 2" descr="Johan Bad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744" y="1558131"/>
            <a:ext cx="3269704" cy="32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5056455" y="5206303"/>
            <a:ext cx="37520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600" b="1" dirty="0" smtClean="0">
                <a:latin typeface="-apple-system"/>
              </a:rPr>
              <a:t>Head of Business Development</a:t>
            </a:r>
          </a:p>
          <a:p>
            <a:pPr algn="r"/>
            <a:r>
              <a:rPr lang="pt-BR" sz="1400" dirty="0" smtClean="0">
                <a:latin typeface="-apple-system"/>
              </a:rPr>
              <a:t>Negotiation, FGV</a:t>
            </a:r>
          </a:p>
          <a:p>
            <a:pPr algn="r"/>
            <a:r>
              <a:rPr lang="pt-BR" sz="1400" dirty="0" smtClean="0">
                <a:latin typeface="-apple-system"/>
              </a:rPr>
              <a:t>Economics, Mackenzie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95416" y="3627248"/>
            <a:ext cx="377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Melhoria das operações com foco nos problemas de negócio</a:t>
            </a:r>
            <a:endParaRPr lang="pt-BR" sz="1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83931" y="4329297"/>
            <a:ext cx="4401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Projetos Especializados em Tecnologias (</a:t>
            </a:r>
            <a:r>
              <a:rPr lang="pt-BR" sz="1400" b="1" dirty="0" smtClean="0"/>
              <a:t>Digital</a:t>
            </a:r>
            <a:r>
              <a:rPr lang="pt-BR" sz="1400" dirty="0" smtClean="0"/>
              <a:t>) e Segurança Cibernética (</a:t>
            </a:r>
            <a:r>
              <a:rPr lang="pt-BR" sz="1400" b="1" dirty="0" smtClean="0"/>
              <a:t>Cyber Secutiry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383931" y="5512603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Projetos de Escopo Fechado</a:t>
            </a:r>
            <a:endParaRPr lang="pt-BR" sz="1400" dirty="0"/>
          </a:p>
        </p:txBody>
      </p:sp>
      <p:cxnSp>
        <p:nvCxnSpPr>
          <p:cNvPr id="28" name="Conexão reta unidirecional 27"/>
          <p:cNvCxnSpPr/>
          <p:nvPr/>
        </p:nvCxnSpPr>
        <p:spPr>
          <a:xfrm flipH="1">
            <a:off x="3707904" y="3871405"/>
            <a:ext cx="1698848" cy="3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em ângulos retos 34"/>
          <p:cNvCxnSpPr/>
          <p:nvPr/>
        </p:nvCxnSpPr>
        <p:spPr>
          <a:xfrm rot="10800000" flipV="1">
            <a:off x="4708054" y="4019681"/>
            <a:ext cx="696801" cy="5760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em ângulos retos 38"/>
          <p:cNvCxnSpPr/>
          <p:nvPr/>
        </p:nvCxnSpPr>
        <p:spPr>
          <a:xfrm rot="10800000" flipV="1">
            <a:off x="2830278" y="4805533"/>
            <a:ext cx="2656872" cy="860957"/>
          </a:xfrm>
          <a:prstGeom prst="bentConnector3">
            <a:avLst>
              <a:gd name="adj1" fmla="val 265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60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3154514"/>
            <a:ext cx="5836199" cy="2916106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6263679" y="1800139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a probabilidade condicional – probabilidade de um evento A acontecer, dado que o evento B aconteceu</a:t>
            </a:r>
            <a:endParaRPr lang="pt-BR" altLang="pt-BR" sz="1200" i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263679" y="2874483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considerado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inocente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(naive) porque desconsidera a correlação entre as variáveis. Muito usado em NLP</a:t>
            </a:r>
            <a:endParaRPr lang="pt-BR" altLang="pt-BR" sz="1200" i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323527" y="228970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ESCOLHA DO MODELO</a:t>
            </a:r>
          </a:p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nto dobrado 20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4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61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ESCOLHA DO MODELO</a:t>
            </a:r>
          </a:p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940152" y="1963047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Árvores de decisões concatenadas. Prediz a classe ou o rótulo, com base em vários inputs. Avaliam uma pergunta em cada nó e selecionam uma ramificação para o próximo nó, com base na resposta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sz="1200" i="1" dirty="0"/>
          </a:p>
        </p:txBody>
      </p:sp>
      <p:pic>
        <p:nvPicPr>
          <p:cNvPr id="32770" name="Picture 2" descr="Decision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6" y="3163376"/>
            <a:ext cx="5430458" cy="286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nto dobrado 19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2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62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ESCOLHA DO MODELO</a:t>
            </a:r>
          </a:p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084168" y="4828706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Utilizada para paralelizar a computação de árvores de decisão muito profundas. Pequenas árvores de decisão distribuídas horizontalmente.</a:t>
            </a:r>
            <a:endParaRPr lang="pt-BR" altLang="pt-BR" sz="1200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946478"/>
            <a:ext cx="2837813" cy="2869084"/>
          </a:xfrm>
          <a:prstGeom prst="rect">
            <a:avLst/>
          </a:prstGeom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nto dobrado 19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8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63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  <a:endParaRPr lang="pt-BR" sz="3200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084168" y="1520515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 o desempenho de modelos em diversas métricas para a escolha do melhor modelo.</a:t>
            </a:r>
            <a:endParaRPr lang="pt-BR" altLang="pt-BR" sz="12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06" y="2514683"/>
            <a:ext cx="2677950" cy="320179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1" y="2515223"/>
            <a:ext cx="2783696" cy="32012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03" y="2514683"/>
            <a:ext cx="2895969" cy="3248389"/>
          </a:xfrm>
          <a:prstGeom prst="rect">
            <a:avLst/>
          </a:prstGeom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m para businessma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2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64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3794" name="Picture 2" descr="https://lh3.googleusercontent.com/F68qhkSVc0Kr2d0UbZuLeALBziXVSCS0hV5ouizL9VP9h66uSwQxWIVJiaW_lY9IVgiCO-ktABezvOkqudsks-nv5UjzQDnuiOivsrFFaASryO01fNCOmAJ_WuxnvdGebHSeg6e4OW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43919"/>
            <a:ext cx="42672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s://lh5.googleusercontent.com/Zb-3UYP8kz-qOckwR6j_psCLzveInuukvo5zU3AzWmUDkCETMfiUS27uVtWmKCs7WJQ7af6F9LJceVFlrdhIisoZ5knVbxsoDN7zsLfMhUK1KvKAyYo8iLYGJV6MVuM4F-0xwekzH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37741"/>
            <a:ext cx="2257425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95606" y="1556792"/>
            <a:ext cx="2980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  <a:endParaRPr lang="pt-BR" sz="3200" b="1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Picture 2" descr="Resultado de imagem para businessma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to dobrado 18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nto dobrado 19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40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feld 14"/>
          <p:cNvSpPr txBox="1"/>
          <p:nvPr/>
        </p:nvSpPr>
        <p:spPr bwMode="gray">
          <a:xfrm>
            <a:off x="383931" y="3014675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900928" y="3142776"/>
            <a:ext cx="31085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Neurais </a:t>
            </a:r>
          </a:p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em NLP</a:t>
            </a:r>
          </a:p>
        </p:txBody>
      </p:sp>
      <p:pic>
        <p:nvPicPr>
          <p:cNvPr id="45058" name="Picture 2" descr="Resultado de imagem para redes neura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71606"/>
            <a:ext cx="4821331" cy="271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7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nto dobrado 17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nto dobrado 18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nto dobrado 20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nto dobrado 21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42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66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 Neurais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Multilayer Perceptron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 três ou mais camadas. Utiliza uma função de ativação não linear que permite classificar dados que não são linearmente separáveis. Todos os nós se conectam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sz="1200" i="1" dirty="0"/>
          </a:p>
        </p:txBody>
      </p:sp>
      <p:pic>
        <p:nvPicPr>
          <p:cNvPr id="39938" name="Picture 2" descr="https://miro.medium.com/max/800/0*jAC99PP0pwL6YPx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64653"/>
            <a:ext cx="4819983" cy="22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6072158" y="4976404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 usado em </a:t>
            </a:r>
            <a:r>
              <a:rPr lang="pt-BR" altLang="pt-BR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reconhecimento de fala </a:t>
            </a:r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altLang="pt-BR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tradução automática</a:t>
            </a:r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i="1" dirty="0"/>
          </a:p>
        </p:txBody>
      </p:sp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Divisa 18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Divisa 19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to dobrado 2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8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67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 Neurais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Neural Convolucional (CNN)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011316" y="1795421"/>
            <a:ext cx="2833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Camadas agrupadas </a:t>
            </a:r>
          </a:p>
          <a:p>
            <a:pPr lvl="0" eaLnBrk="0" hangingPunct="0"/>
            <a:endParaRPr lang="pt-BR" altLang="pt-BR" sz="1200" i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mais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profunda com muito menos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parâmetros</a:t>
            </a:r>
          </a:p>
          <a:p>
            <a:pPr lvl="0" eaLnBrk="0" hangingPunct="0"/>
            <a:endParaRPr lang="pt-BR" altLang="pt-BR" sz="1200" i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Menos parâmetros -&gt; Menor poder computacional</a:t>
            </a:r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011316" y="3962152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 usado em </a:t>
            </a:r>
            <a:r>
              <a:rPr lang="pt-BR" altLang="pt-BR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reconhecimento de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fala </a:t>
            </a:r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de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imagens</a:t>
            </a:r>
            <a:endParaRPr lang="pt-BR" altLang="pt-BR" i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87298" y="5456679"/>
            <a:ext cx="543724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i="1" dirty="0" smtClean="0"/>
              <a:t>Prescinde do conhecimento </a:t>
            </a:r>
            <a:r>
              <a:rPr lang="pt-BR" sz="1300" i="1" dirty="0"/>
              <a:t>de palavras, frases, sentenças e quaisquer outras estruturas sintáticas ou semânticas em relação à linguagem humana</a:t>
            </a:r>
          </a:p>
          <a:p>
            <a:endParaRPr lang="pt-BR" dirty="0"/>
          </a:p>
        </p:txBody>
      </p:sp>
      <p:pic>
        <p:nvPicPr>
          <p:cNvPr id="41986" name="Picture 2" descr="https://miro.medium.com/max/1040/0*3rz2ME5BhSKS4o7H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55" y="3278735"/>
            <a:ext cx="5273551" cy="162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Divisa 15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to dobrado 2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43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68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 Neurais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Neural Networks (RNN 1)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 rede neural formada pela aplicação recursiva do mesmo conjunto de pesos sobre uma estrutura para fazer uma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previsão. </a:t>
            </a:r>
          </a:p>
          <a:p>
            <a:pPr lvl="0" eaLnBrk="0" hangingPunct="0"/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 mais simples, uma não linearidade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matriz de peso compartilhada em toda a rede são usadas para combinar nós filhos e nós pais.</a:t>
            </a:r>
            <a:endParaRPr lang="pt-BR" altLang="pt-BR" sz="1200" i="1" dirty="0"/>
          </a:p>
        </p:txBody>
      </p:sp>
      <p:sp>
        <p:nvSpPr>
          <p:cNvPr id="3" name="Retângulo 2"/>
          <p:cNvSpPr/>
          <p:nvPr/>
        </p:nvSpPr>
        <p:spPr>
          <a:xfrm>
            <a:off x="6001798" y="4588265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Usada quando há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de tamanho muito variado</a:t>
            </a:r>
            <a:endParaRPr lang="pt-BR" altLang="pt-BR" i="1" dirty="0"/>
          </a:p>
        </p:txBody>
      </p:sp>
      <p:pic>
        <p:nvPicPr>
          <p:cNvPr id="40962" name="Picture 2" descr="https://miro.medium.com/max/679/0*IK5hRAaGt7X4YO9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06" y="2924944"/>
            <a:ext cx="3192289" cy="252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Divisa 19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to dobrado 2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5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69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 Neurais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Networks (RNN 2)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neural recorrente (RNN) é uma variante de uma rede neural artificial recursiva na qual as conexões entre neurônios formam um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ciclo. Difere das redes neurais com método Feed Forward</a:t>
            </a:r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001798" y="4293096"/>
            <a:ext cx="280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excepcionais em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reconhecimento de escrita à mão</a:t>
            </a:r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de linguagem natural</a:t>
            </a:r>
            <a:endParaRPr lang="pt-BR" altLang="pt-BR" b="1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30401"/>
            <a:ext cx="4733925" cy="2343150"/>
          </a:xfrm>
          <a:prstGeom prst="rect">
            <a:avLst/>
          </a:prstGeom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Divisa 19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to dobrado 2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8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10" y="2276872"/>
            <a:ext cx="565228" cy="565228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770337" y="2376230"/>
            <a:ext cx="2880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jbadra686@beijaflore.com</a:t>
            </a:r>
            <a:endParaRPr lang="pt-BR" dirty="0" smtClean="0">
              <a:solidFill>
                <a:srgbClr val="16355A"/>
              </a:solidFill>
              <a:latin typeface="Open Sans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30" y="3786924"/>
            <a:ext cx="434164" cy="434164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770337" y="3799602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linkedin.com/in/johanbadra</a:t>
            </a:r>
            <a:endParaRPr lang="pt-BR" dirty="0" smtClean="0">
              <a:solidFill>
                <a:srgbClr val="16355A"/>
              </a:solidFill>
              <a:latin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43357">
            <a:off x="1325459" y="5086348"/>
            <a:ext cx="313106" cy="538542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1770337" y="5225103"/>
            <a:ext cx="1969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+</a:t>
            </a:r>
            <a:r>
              <a:rPr lang="pt-BR" dirty="0" smtClean="0">
                <a:solidFill>
                  <a:srgbClr val="16355A"/>
                </a:solidFill>
                <a:latin typeface="Open Sans"/>
              </a:rPr>
              <a:t>5511971288475</a:t>
            </a:r>
            <a:endParaRPr lang="pt-BR" dirty="0" smtClean="0">
              <a:solidFill>
                <a:srgbClr val="16355A"/>
              </a:solidFill>
              <a:latin typeface="Open Sans"/>
            </a:endParaRPr>
          </a:p>
        </p:txBody>
      </p:sp>
      <p:sp>
        <p:nvSpPr>
          <p:cNvPr id="22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4" name="Picture 2" descr="Johan Badr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744" y="1558131"/>
            <a:ext cx="3269704" cy="32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exão reta unidirecional 29"/>
          <p:cNvCxnSpPr/>
          <p:nvPr/>
        </p:nvCxnSpPr>
        <p:spPr>
          <a:xfrm flipH="1">
            <a:off x="4770539" y="2517962"/>
            <a:ext cx="635449" cy="1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 reta unidirecional 30"/>
          <p:cNvCxnSpPr/>
          <p:nvPr/>
        </p:nvCxnSpPr>
        <p:spPr>
          <a:xfrm flipH="1">
            <a:off x="4770539" y="3966498"/>
            <a:ext cx="612295" cy="1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em ângulos retos 31"/>
          <p:cNvCxnSpPr/>
          <p:nvPr/>
        </p:nvCxnSpPr>
        <p:spPr>
          <a:xfrm rot="10800000" flipV="1">
            <a:off x="3923928" y="4805531"/>
            <a:ext cx="1563222" cy="6042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/>
          <p:cNvSpPr/>
          <p:nvPr/>
        </p:nvSpPr>
        <p:spPr>
          <a:xfrm>
            <a:off x="6980441" y="4967417"/>
            <a:ext cx="1675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 smtClean="0">
                <a:solidFill>
                  <a:srgbClr val="16355A"/>
                </a:solidFill>
                <a:latin typeface="Open Sans"/>
              </a:rPr>
              <a:t>Johan Badra</a:t>
            </a:r>
            <a:endParaRPr lang="pt-BR" b="1" dirty="0" smtClean="0">
              <a:solidFill>
                <a:srgbClr val="16355A"/>
              </a:solidFill>
              <a:latin typeface="Open Sans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5056455" y="5206303"/>
            <a:ext cx="37520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600" b="1" dirty="0" smtClean="0">
                <a:latin typeface="-apple-system"/>
              </a:rPr>
              <a:t>Head of Business Development</a:t>
            </a:r>
          </a:p>
          <a:p>
            <a:pPr algn="r"/>
            <a:r>
              <a:rPr lang="pt-BR" sz="1400" dirty="0" smtClean="0">
                <a:latin typeface="-apple-system"/>
              </a:rPr>
              <a:t>Negotiation, FGV</a:t>
            </a:r>
          </a:p>
          <a:p>
            <a:pPr algn="r"/>
            <a:r>
              <a:rPr lang="pt-BR" sz="1400" dirty="0" smtClean="0">
                <a:latin typeface="-apple-system"/>
              </a:rPr>
              <a:t>Economics, Mackenzie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840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70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Redes Neurais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short-term</a:t>
            </a:r>
          </a:p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(LSTM)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 utilizado com melhor performance para séries temporais.</a:t>
            </a:r>
          </a:p>
          <a:p>
            <a:pPr lvl="0" eaLnBrk="0" hangingPunct="0"/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Considerado o estado da arte da modelagem acústica</a:t>
            </a:r>
          </a:p>
          <a:p>
            <a:pPr lvl="0" eaLnBrk="0" hangingPunct="0"/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Amazon, Google, Apple e Microsoft incorporatam LSTM aos seus produtos</a:t>
            </a:r>
            <a:endParaRPr lang="pt-BR" altLang="pt-BR" sz="1200" i="1" dirty="0"/>
          </a:p>
        </p:txBody>
      </p:sp>
      <p:sp>
        <p:nvSpPr>
          <p:cNvPr id="3" name="Retângulo 2"/>
          <p:cNvSpPr/>
          <p:nvPr/>
        </p:nvSpPr>
        <p:spPr>
          <a:xfrm>
            <a:off x="6009812" y="5157192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 excelentes resultados em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 Tagging</a:t>
            </a:r>
            <a:endParaRPr lang="pt-BR" altLang="pt-BR" i="1" dirty="0"/>
          </a:p>
        </p:txBody>
      </p:sp>
      <p:pic>
        <p:nvPicPr>
          <p:cNvPr id="43010" name="Picture 2" descr="https://miro.medium.com/max/542/0*YuyrqIY1wkUaR-3f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2" y="3284984"/>
            <a:ext cx="51625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visa 12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Divisa 18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Divisa 19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to dobrado 21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nto dobrado 22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dobrado 23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nto dobrado 25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5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71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Shallow Neural Networks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Além de redes neurais profundas, modelos rasos também são ferramentas populares e úteis. Por exemplo, </a:t>
            </a:r>
            <a:r>
              <a:rPr lang="pt-BR" altLang="pt-BR" sz="1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word2vec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um grupo de modelos rasos de duas camadas que são usados ​​para produzir incorporação de palavras. </a:t>
            </a:r>
          </a:p>
          <a:p>
            <a:pPr lvl="0" eaLnBrk="0" hangingPunct="0"/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um grande corpus de texto como entrada e produz um espaço vetorial. A característica distintiva é que palavras de contextos comuns no corpus estão localizadas próximas umas das outras no espaço vetorial.</a:t>
            </a:r>
            <a:endParaRPr lang="pt-BR" altLang="pt-BR" sz="1200" i="1" dirty="0"/>
          </a:p>
        </p:txBody>
      </p:sp>
      <p:sp>
        <p:nvSpPr>
          <p:cNvPr id="13" name="Divisa 12"/>
          <p:cNvSpPr/>
          <p:nvPr/>
        </p:nvSpPr>
        <p:spPr>
          <a:xfrm>
            <a:off x="3455235" y="1675222"/>
            <a:ext cx="288032" cy="3461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3267" y="1628800"/>
            <a:ext cx="81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Neural</a:t>
            </a:r>
          </a:p>
        </p:txBody>
      </p:sp>
      <p:pic>
        <p:nvPicPr>
          <p:cNvPr id="49154" name="Picture 2" descr="Resultado de imagem para word2ve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09277"/>
            <a:ext cx="4678855" cy="25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/>
          <p:cNvSpPr/>
          <p:nvPr/>
        </p:nvSpPr>
        <p:spPr>
          <a:xfrm>
            <a:off x="6009812" y="5157192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 excelentes resultados em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 Tagging </a:t>
            </a:r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pt-BR" altLang="pt-BR" b="1" i="1" dirty="0"/>
          </a:p>
        </p:txBody>
      </p:sp>
      <p:sp>
        <p:nvSpPr>
          <p:cNvPr id="20" name="Divisa 19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nto dobrado 25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nto dobrado 28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65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72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to Sequence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endParaRPr lang="pt-BR" altLang="pt-BR" sz="1200" i="1" dirty="0"/>
          </a:p>
        </p:txBody>
      </p:sp>
      <p:sp>
        <p:nvSpPr>
          <p:cNvPr id="3" name="Retângulo 2"/>
          <p:cNvSpPr/>
          <p:nvPr/>
        </p:nvSpPr>
        <p:spPr>
          <a:xfrm>
            <a:off x="5940152" y="4725144"/>
            <a:ext cx="280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 usados em sistemas de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pt-BR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chatbots</a:t>
            </a:r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altLang="pt-BR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tradução automática</a:t>
            </a:r>
            <a:r>
              <a:rPr lang="pt-BR" altLang="pt-BR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i="1" dirty="0"/>
          </a:p>
        </p:txBody>
      </p:sp>
      <p:sp>
        <p:nvSpPr>
          <p:cNvPr id="13" name="Divisa 12"/>
          <p:cNvSpPr/>
          <p:nvPr/>
        </p:nvSpPr>
        <p:spPr>
          <a:xfrm>
            <a:off x="3455235" y="1675222"/>
            <a:ext cx="288032" cy="3461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3267" y="1628800"/>
            <a:ext cx="81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Neural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08162" y="1795421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sequence to sequence: duas redes neurais recorrentes, um codificador que processa a entrada (encoder) e um decodificador que produz a saída (decoder). </a:t>
            </a:r>
          </a:p>
        </p:txBody>
      </p:sp>
      <p:pic>
        <p:nvPicPr>
          <p:cNvPr id="46082" name="Picture 2" descr="https://miro.medium.com/max/1589/1*1JcHGUU7rFgtXC_mydUA_Q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48" y="3411698"/>
            <a:ext cx="4177572" cy="195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ivisa 15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nto dobrado 25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nto dobrado 28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43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73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62061" y="6620474"/>
            <a:ext cx="4254012" cy="365125"/>
          </a:xfrm>
        </p:spPr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25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295606" y="1556792"/>
            <a:ext cx="6607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3527" y="2289708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20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Transformers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108162" y="1795421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endParaRPr lang="pt-BR" altLang="pt-BR" sz="1200" i="1" dirty="0"/>
          </a:p>
        </p:txBody>
      </p:sp>
      <p:sp>
        <p:nvSpPr>
          <p:cNvPr id="3" name="Retângulo 2"/>
          <p:cNvSpPr/>
          <p:nvPr/>
        </p:nvSpPr>
        <p:spPr>
          <a:xfrm>
            <a:off x="5940152" y="4725144"/>
            <a:ext cx="280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Reconhecidamente o “estado da arte” em NLP. Base para o </a:t>
            </a:r>
            <a:r>
              <a:rPr lang="pt-BR" altLang="pt-BR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  <a:r>
              <a:rPr lang="pt-BR" altLang="pt-BR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Google e suas variantes</a:t>
            </a:r>
            <a:endParaRPr lang="pt-BR" altLang="pt-BR" i="1" dirty="0"/>
          </a:p>
        </p:txBody>
      </p:sp>
      <p:sp>
        <p:nvSpPr>
          <p:cNvPr id="13" name="Divisa 12"/>
          <p:cNvSpPr/>
          <p:nvPr/>
        </p:nvSpPr>
        <p:spPr>
          <a:xfrm>
            <a:off x="3455235" y="1675222"/>
            <a:ext cx="288032" cy="3461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3267" y="1628800"/>
            <a:ext cx="81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Neural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08162" y="1795421"/>
            <a:ext cx="27363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Transformers são uma arquitetura </a:t>
            </a:r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encoder-decoder</a:t>
            </a:r>
          </a:p>
          <a:p>
            <a:pPr lvl="0" eaLnBrk="0" hangingPunct="0"/>
            <a:endParaRPr lang="pt-BR" altLang="pt-BR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Cada um dos blocos de encoder/decoder é uma pilha de camadas</a:t>
            </a:r>
          </a:p>
          <a:p>
            <a:pPr lvl="0" eaLnBrk="0" hangingPunct="0"/>
            <a:endParaRPr lang="pt-BR" altLang="pt-BR" sz="1200" i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camadas recalculam dinamicamente uma representação por token de entrada</a:t>
            </a:r>
          </a:p>
          <a:p>
            <a:pPr lvl="0" eaLnBrk="0" hangingPunct="0"/>
            <a:endParaRPr lang="pt-BR" altLang="pt-BR" sz="1200" i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hangingPunct="0"/>
            <a:r>
              <a:rPr lang="pt-BR" altLang="pt-BR" sz="12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altLang="pt-BR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representação é calculada atendendo às representações de todos os tokens da camada anterior</a:t>
            </a:r>
          </a:p>
        </p:txBody>
      </p:sp>
      <p:pic>
        <p:nvPicPr>
          <p:cNvPr id="48130" name="Picture 2" descr="https://staff.fnwi.uva.nl/s.abnar/wp-content/uploads/2019/03/trans_intro-2-300x1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3016"/>
            <a:ext cx="4778429" cy="168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Divisa 19"/>
          <p:cNvSpPr/>
          <p:nvPr/>
        </p:nvSpPr>
        <p:spPr>
          <a:xfrm>
            <a:off x="5916177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510568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7537171" y="454993"/>
            <a:ext cx="814951" cy="47540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6732240" y="454993"/>
            <a:ext cx="915645" cy="47540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" descr="Resultado de imagem para business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96" y="40384"/>
            <a:ext cx="1210200" cy="12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nto dobrado 25"/>
          <p:cNvSpPr/>
          <p:nvPr/>
        </p:nvSpPr>
        <p:spPr>
          <a:xfrm>
            <a:off x="4572000" y="47667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nto dobrado 26"/>
          <p:cNvSpPr/>
          <p:nvPr/>
        </p:nvSpPr>
        <p:spPr>
          <a:xfrm>
            <a:off x="4651448" y="548682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nto dobrado 27"/>
          <p:cNvSpPr/>
          <p:nvPr/>
        </p:nvSpPr>
        <p:spPr>
          <a:xfrm>
            <a:off x="4738070" y="634268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nto dobrado 28"/>
          <p:cNvSpPr/>
          <p:nvPr/>
        </p:nvSpPr>
        <p:spPr>
          <a:xfrm>
            <a:off x="4817518" y="719854"/>
            <a:ext cx="158897" cy="225932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6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679516" y="3418101"/>
            <a:ext cx="4824536" cy="10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feld 14"/>
          <p:cNvSpPr txBox="1"/>
          <p:nvPr/>
        </p:nvSpPr>
        <p:spPr bwMode="gray">
          <a:xfrm>
            <a:off x="383931" y="3014675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06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900928" y="3142776"/>
            <a:ext cx="3108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Fontes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484784"/>
            <a:ext cx="5151890" cy="46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75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7" name="Retângulo 6"/>
          <p:cNvSpPr/>
          <p:nvPr/>
        </p:nvSpPr>
        <p:spPr>
          <a:xfrm>
            <a:off x="179512" y="149000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Abhishek Thakur</a:t>
            </a:r>
            <a:r>
              <a:rPr lang="en-US" dirty="0" smtClean="0"/>
              <a:t>: Approaching </a:t>
            </a:r>
            <a:r>
              <a:rPr lang="en-US" dirty="0"/>
              <a:t>(almost) any NLP </a:t>
            </a:r>
            <a:r>
              <a:rPr lang="en-US" dirty="0" smtClean="0"/>
              <a:t>problem</a:t>
            </a:r>
          </a:p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bit.ly/2T9fQeA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79512" y="2701950"/>
            <a:ext cx="8190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Abhat222 Github: </a:t>
            </a:r>
            <a:r>
              <a:rPr lang="pt-BR" dirty="0" smtClean="0"/>
              <a:t>A Practitioner’s Guide to NLP</a:t>
            </a:r>
          </a:p>
          <a:p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bit.ly/2PAvAF0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197768" y="3897425"/>
            <a:ext cx="8190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Jocelyn </a:t>
            </a:r>
            <a:r>
              <a:rPr lang="pt-BR" b="1" dirty="0" smtClean="0"/>
              <a:t>D'Souza: </a:t>
            </a:r>
            <a:r>
              <a:rPr lang="pt-BR" dirty="0" smtClean="0"/>
              <a:t>Learning POS Tagging &amp; Chunking in NLP</a:t>
            </a:r>
          </a:p>
          <a:p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bit.ly/2VxrMIx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169608" y="5158933"/>
            <a:ext cx="8722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Olga Davydova</a:t>
            </a:r>
            <a:r>
              <a:rPr lang="pt-BR" b="1" dirty="0" smtClean="0"/>
              <a:t>: </a:t>
            </a:r>
            <a:r>
              <a:rPr lang="en-US" dirty="0"/>
              <a:t>7 types of Artificial Neural Networks for </a:t>
            </a:r>
            <a:r>
              <a:rPr lang="en-US" dirty="0" smtClean="0"/>
              <a:t>NLP</a:t>
            </a:r>
          </a:p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bit.ly/39ghxwk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196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2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76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sp>
        <p:nvSpPr>
          <p:cNvPr id="8" name="Retângulo 7"/>
          <p:cNvSpPr/>
          <p:nvPr/>
        </p:nvSpPr>
        <p:spPr>
          <a:xfrm>
            <a:off x="383931" y="2005399"/>
            <a:ext cx="610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Lauro Becker: </a:t>
            </a:r>
            <a:r>
              <a:rPr lang="pt-BR" dirty="0"/>
              <a:t>Algoritmo de Classificação Naive Bayes</a:t>
            </a:r>
          </a:p>
          <a:p>
            <a:r>
              <a:rPr lang="pt-BR" dirty="0"/>
              <a:t>https://bit.ly/2ToSkZS</a:t>
            </a:r>
          </a:p>
        </p:txBody>
      </p:sp>
      <p:sp>
        <p:nvSpPr>
          <p:cNvPr id="9" name="Retângulo 8"/>
          <p:cNvSpPr/>
          <p:nvPr/>
        </p:nvSpPr>
        <p:spPr>
          <a:xfrm>
            <a:off x="383931" y="3289292"/>
            <a:ext cx="8190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Vik Bogdanove: </a:t>
            </a:r>
            <a:r>
              <a:rPr lang="en-US" dirty="0"/>
              <a:t>8 Thought-Provoking Cases Of NLP </a:t>
            </a:r>
            <a:r>
              <a:rPr lang="en-US" dirty="0" smtClean="0"/>
              <a:t>(…) Use </a:t>
            </a:r>
            <a:r>
              <a:rPr lang="en-US" dirty="0"/>
              <a:t>In Business</a:t>
            </a:r>
            <a:endParaRPr lang="pt-BR" dirty="0" smtClean="0"/>
          </a:p>
          <a:p>
            <a:r>
              <a:rPr lang="pt-BR" dirty="0"/>
              <a:t>https://bit.ly/39ejjht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2953" y="4592945"/>
            <a:ext cx="8546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Akshata Chandrasekhar</a:t>
            </a:r>
            <a:r>
              <a:rPr lang="pt-BR" dirty="0"/>
              <a:t>: Sentiment Analysis – All You Need To Know About It</a:t>
            </a:r>
          </a:p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bit.ly/2I60z7V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77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  <p:pic>
        <p:nvPicPr>
          <p:cNvPr id="11" name="Picture 2" descr="https://avatars0.githubusercontent.com/u/17074908?s=400&amp;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4" y="2138087"/>
            <a:ext cx="3314736" cy="331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5" y="2276872"/>
            <a:ext cx="565228" cy="56522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581" y="2928204"/>
            <a:ext cx="510036" cy="47533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4993212" y="2376230"/>
            <a:ext cx="3201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vbrandao608@beijaflore.com</a:t>
            </a:r>
            <a:endParaRPr lang="pt-BR" dirty="0" smtClean="0">
              <a:solidFill>
                <a:srgbClr val="16355A"/>
              </a:solidFill>
              <a:latin typeface="Open Sans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993212" y="298120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github.com/victorlongo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876" y="3592628"/>
            <a:ext cx="434164" cy="434164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4993212" y="3613564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linkedin.com/in/victorlongo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43357">
            <a:off x="4548334" y="4820044"/>
            <a:ext cx="313106" cy="538542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4993212" y="4958799"/>
            <a:ext cx="1952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+5511995664311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7876" y="4279640"/>
            <a:ext cx="438118" cy="367763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5076056" y="4305532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@victorlongo</a:t>
            </a:r>
          </a:p>
        </p:txBody>
      </p:sp>
      <p:cxnSp>
        <p:nvCxnSpPr>
          <p:cNvPr id="25" name="Conexão reta 24"/>
          <p:cNvCxnSpPr/>
          <p:nvPr/>
        </p:nvCxnSpPr>
        <p:spPr>
          <a:xfrm flipH="1">
            <a:off x="3690420" y="2514624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/>
          <p:cNvCxnSpPr/>
          <p:nvPr/>
        </p:nvCxnSpPr>
        <p:spPr>
          <a:xfrm flipH="1">
            <a:off x="3690419" y="3162696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/>
          <p:cNvCxnSpPr/>
          <p:nvPr/>
        </p:nvCxnSpPr>
        <p:spPr>
          <a:xfrm flipH="1">
            <a:off x="3690419" y="3810768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ta 27"/>
          <p:cNvCxnSpPr/>
          <p:nvPr/>
        </p:nvCxnSpPr>
        <p:spPr>
          <a:xfrm flipH="1">
            <a:off x="3690419" y="4458840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28"/>
          <p:cNvCxnSpPr/>
          <p:nvPr/>
        </p:nvCxnSpPr>
        <p:spPr>
          <a:xfrm flipH="1">
            <a:off x="3690419" y="5106912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4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2020 | Beijaflore Brasil | Confidencial</a:t>
            </a:r>
            <a:endParaRPr lang="fr-F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3" y="1004548"/>
            <a:ext cx="1885950" cy="866775"/>
          </a:xfrm>
          <a:prstGeom prst="rect">
            <a:avLst/>
          </a:prstGeom>
        </p:spPr>
      </p:pic>
      <p:sp>
        <p:nvSpPr>
          <p:cNvPr id="8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305594"/>
            <a:ext cx="781050" cy="819150"/>
          </a:xfrm>
          <a:prstGeom prst="rect">
            <a:avLst/>
          </a:prstGeom>
        </p:spPr>
      </p:pic>
      <p:pic>
        <p:nvPicPr>
          <p:cNvPr id="11" name="Picture 2" descr="https://avatars0.githubusercontent.com/u/17074908?s=400&amp;v=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4" y="2138087"/>
            <a:ext cx="3034651" cy="303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279533" y="5172738"/>
            <a:ext cx="1675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 smtClean="0">
                <a:solidFill>
                  <a:srgbClr val="16355A"/>
                </a:solidFill>
                <a:latin typeface="Open Sans"/>
              </a:rPr>
              <a:t>Victor Longo</a:t>
            </a:r>
            <a:endParaRPr lang="pt-BR" b="1" dirty="0" smtClean="0">
              <a:solidFill>
                <a:srgbClr val="16355A"/>
              </a:solidFill>
              <a:latin typeface="Open Sans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49105" y="5482972"/>
            <a:ext cx="37520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 smtClean="0">
                <a:latin typeface="-apple-system"/>
              </a:rPr>
              <a:t>Data Expert</a:t>
            </a:r>
            <a:endParaRPr lang="pt-BR" sz="1400" dirty="0" smtClean="0">
              <a:latin typeface="-apple-system"/>
            </a:endParaRPr>
          </a:p>
          <a:p>
            <a:r>
              <a:rPr lang="pt-BR" sz="1400" dirty="0" smtClean="0">
                <a:latin typeface="-apple-system"/>
              </a:rPr>
              <a:t>Engenharia de Dados</a:t>
            </a:r>
          </a:p>
          <a:p>
            <a:r>
              <a:rPr lang="pt-BR" sz="1400" dirty="0" smtClean="0">
                <a:latin typeface="-apple-system"/>
              </a:rPr>
              <a:t>Inteligência Artificial/Machine Learning</a:t>
            </a:r>
          </a:p>
        </p:txBody>
      </p:sp>
      <p:cxnSp>
        <p:nvCxnSpPr>
          <p:cNvPr id="16" name="Conexão reta unidirecional 15"/>
          <p:cNvCxnSpPr/>
          <p:nvPr/>
        </p:nvCxnSpPr>
        <p:spPr>
          <a:xfrm>
            <a:off x="3269441" y="4216798"/>
            <a:ext cx="1300658" cy="1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em ângulos retos 16"/>
          <p:cNvCxnSpPr>
            <a:endCxn id="28" idx="1"/>
          </p:cNvCxnSpPr>
          <p:nvPr/>
        </p:nvCxnSpPr>
        <p:spPr>
          <a:xfrm>
            <a:off x="3257931" y="4604698"/>
            <a:ext cx="1312168" cy="3286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em ângulos retos 17"/>
          <p:cNvCxnSpPr/>
          <p:nvPr/>
        </p:nvCxnSpPr>
        <p:spPr>
          <a:xfrm>
            <a:off x="3234194" y="5003966"/>
            <a:ext cx="1312168" cy="8710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4570099" y="4130328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Engenharia de Dados </a:t>
            </a:r>
            <a:r>
              <a:rPr lang="pt-BR" sz="1400" dirty="0" smtClean="0"/>
              <a:t>em </a:t>
            </a:r>
          </a:p>
          <a:p>
            <a:r>
              <a:rPr lang="pt-BR" sz="1400" dirty="0" smtClean="0"/>
              <a:t>Projetos de Business Intelligence</a:t>
            </a:r>
            <a:endParaRPr lang="pt-BR" sz="14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4570099" y="4779479"/>
            <a:ext cx="377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Engenharia de Dados </a:t>
            </a:r>
            <a:r>
              <a:rPr lang="pt-BR" sz="1400" dirty="0" smtClean="0"/>
              <a:t>em projetos de </a:t>
            </a:r>
            <a:endParaRPr lang="pt-BR" sz="14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570099" y="5300322"/>
            <a:ext cx="2954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Ciência de Dados </a:t>
            </a:r>
            <a:r>
              <a:rPr lang="pt-BR" sz="1400" dirty="0" smtClean="0"/>
              <a:t>em projetos de:</a:t>
            </a:r>
          </a:p>
          <a:p>
            <a:r>
              <a:rPr lang="pt-BR" sz="1400" dirty="0" smtClean="0"/>
              <a:t>IA/ML</a:t>
            </a:r>
          </a:p>
          <a:p>
            <a:r>
              <a:rPr lang="pt-BR" sz="1400" dirty="0" smtClean="0"/>
              <a:t>Classificação</a:t>
            </a:r>
          </a:p>
          <a:p>
            <a:r>
              <a:rPr lang="pt-BR" sz="1400" dirty="0" smtClean="0"/>
              <a:t>Regressão </a:t>
            </a:r>
            <a:endParaRPr lang="pt-BR" sz="14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4623585" y="1550342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Digital Manager</a:t>
            </a:r>
            <a:endParaRPr lang="pt-BR" sz="1400" dirty="0"/>
          </a:p>
        </p:txBody>
      </p:sp>
      <p:sp>
        <p:nvSpPr>
          <p:cNvPr id="36" name="Retângulo 35"/>
          <p:cNvSpPr/>
          <p:nvPr/>
        </p:nvSpPr>
        <p:spPr>
          <a:xfrm>
            <a:off x="4610701" y="1306993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-apple-system"/>
              </a:rPr>
              <a:t>Rubens Silva</a:t>
            </a:r>
            <a:endParaRPr lang="pt-BR" b="1" dirty="0"/>
          </a:p>
        </p:txBody>
      </p:sp>
      <p:pic>
        <p:nvPicPr>
          <p:cNvPr id="32770" name="Picture 2" descr="Rubens Silv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900583"/>
            <a:ext cx="915682" cy="91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Agrupar 4"/>
          <p:cNvGrpSpPr/>
          <p:nvPr/>
        </p:nvGrpSpPr>
        <p:grpSpPr>
          <a:xfrm>
            <a:off x="3707903" y="2127350"/>
            <a:ext cx="5072481" cy="1567972"/>
            <a:chOff x="395536" y="2870581"/>
            <a:chExt cx="8164592" cy="2523785"/>
          </a:xfrm>
        </p:grpSpPr>
        <p:sp>
          <p:nvSpPr>
            <p:cNvPr id="43" name="Rectangle 27"/>
            <p:cNvSpPr/>
            <p:nvPr/>
          </p:nvSpPr>
          <p:spPr>
            <a:xfrm>
              <a:off x="2572246" y="4239099"/>
              <a:ext cx="3829091" cy="1155267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3"/>
            <p:cNvSpPr/>
            <p:nvPr/>
          </p:nvSpPr>
          <p:spPr>
            <a:xfrm>
              <a:off x="4244281" y="3678862"/>
              <a:ext cx="457200" cy="49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 43"/>
            <p:cNvSpPr/>
            <p:nvPr/>
          </p:nvSpPr>
          <p:spPr>
            <a:xfrm>
              <a:off x="3838639" y="3442944"/>
              <a:ext cx="2535910" cy="276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</a:pPr>
              <a:endParaRPr lang="fr-FR" sz="1050" dirty="0">
                <a:solidFill>
                  <a:schemeClr val="accent6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angle 47"/>
            <p:cNvSpPr/>
            <p:nvPr/>
          </p:nvSpPr>
          <p:spPr>
            <a:xfrm>
              <a:off x="4244281" y="3514952"/>
              <a:ext cx="457200" cy="495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angle 73"/>
            <p:cNvSpPr/>
            <p:nvPr/>
          </p:nvSpPr>
          <p:spPr>
            <a:xfrm>
              <a:off x="2564238" y="2870581"/>
              <a:ext cx="3829091" cy="89138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tangle 74"/>
            <p:cNvSpPr/>
            <p:nvPr/>
          </p:nvSpPr>
          <p:spPr>
            <a:xfrm>
              <a:off x="4339677" y="3684376"/>
              <a:ext cx="266408" cy="15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Triangle isocèle 75"/>
            <p:cNvSpPr/>
            <p:nvPr/>
          </p:nvSpPr>
          <p:spPr>
            <a:xfrm flipV="1">
              <a:off x="4400881" y="3789040"/>
              <a:ext cx="144000" cy="108000"/>
            </a:xfrm>
            <a:prstGeom prst="triangle">
              <a:avLst/>
            </a:prstGeom>
            <a:solidFill>
              <a:srgbClr val="002060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05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Rectangle 81"/>
            <p:cNvSpPr/>
            <p:nvPr/>
          </p:nvSpPr>
          <p:spPr>
            <a:xfrm>
              <a:off x="6671052" y="2870581"/>
              <a:ext cx="1889076" cy="2521440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84"/>
            <p:cNvSpPr/>
            <p:nvPr/>
          </p:nvSpPr>
          <p:spPr>
            <a:xfrm>
              <a:off x="6559723" y="3162138"/>
              <a:ext cx="242189" cy="247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Triangle isocèle 85"/>
            <p:cNvSpPr/>
            <p:nvPr/>
          </p:nvSpPr>
          <p:spPr>
            <a:xfrm rot="5400000" flipV="1">
              <a:off x="6529339" y="3231912"/>
              <a:ext cx="144000" cy="108000"/>
            </a:xfrm>
            <a:prstGeom prst="triangle">
              <a:avLst/>
            </a:prstGeom>
            <a:solidFill>
              <a:srgbClr val="002060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Triangle isocèle 87"/>
            <p:cNvSpPr/>
            <p:nvPr/>
          </p:nvSpPr>
          <p:spPr>
            <a:xfrm rot="16200000" flipV="1">
              <a:off x="6658307" y="3231912"/>
              <a:ext cx="144000" cy="108000"/>
            </a:xfrm>
            <a:prstGeom prst="triangle">
              <a:avLst/>
            </a:prstGeom>
            <a:solidFill>
              <a:srgbClr val="002060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tangle 97"/>
            <p:cNvSpPr/>
            <p:nvPr/>
          </p:nvSpPr>
          <p:spPr>
            <a:xfrm>
              <a:off x="395536" y="2870581"/>
              <a:ext cx="1889076" cy="2523785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Rectangle 104"/>
            <p:cNvSpPr/>
            <p:nvPr/>
          </p:nvSpPr>
          <p:spPr>
            <a:xfrm>
              <a:off x="2179486" y="3162138"/>
              <a:ext cx="242189" cy="247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Triangle isocèle 105"/>
            <p:cNvSpPr/>
            <p:nvPr/>
          </p:nvSpPr>
          <p:spPr>
            <a:xfrm rot="5400000" flipV="1">
              <a:off x="2159262" y="3231912"/>
              <a:ext cx="144000" cy="108000"/>
            </a:xfrm>
            <a:prstGeom prst="triangle">
              <a:avLst/>
            </a:prstGeom>
            <a:solidFill>
              <a:srgbClr val="002060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riangle isocèle 106"/>
            <p:cNvSpPr/>
            <p:nvPr/>
          </p:nvSpPr>
          <p:spPr>
            <a:xfrm rot="16200000" flipV="1">
              <a:off x="2288230" y="3231912"/>
              <a:ext cx="144000" cy="108000"/>
            </a:xfrm>
            <a:prstGeom prst="triangle">
              <a:avLst/>
            </a:prstGeom>
            <a:solidFill>
              <a:srgbClr val="002060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2" name="CaixaDeTexto 61"/>
          <p:cNvSpPr txBox="1"/>
          <p:nvPr/>
        </p:nvSpPr>
        <p:spPr>
          <a:xfrm>
            <a:off x="4028827" y="2467319"/>
            <a:ext cx="786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smtClean="0">
                <a:solidFill>
                  <a:schemeClr val="bg1"/>
                </a:solidFill>
              </a:rPr>
              <a:t>D</a:t>
            </a:r>
            <a:endParaRPr lang="pt-BR" sz="5000" dirty="0">
              <a:solidFill>
                <a:schemeClr val="bg1"/>
              </a:solidFill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5847027" y="2092380"/>
            <a:ext cx="1415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smtClean="0">
                <a:solidFill>
                  <a:schemeClr val="tx2"/>
                </a:solidFill>
              </a:rPr>
              <a:t>BA</a:t>
            </a:r>
            <a:endParaRPr lang="pt-BR" sz="3500" dirty="0">
              <a:solidFill>
                <a:schemeClr val="tx2"/>
              </a:solidFill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5847027" y="3018048"/>
            <a:ext cx="1415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smtClean="0">
                <a:solidFill>
                  <a:schemeClr val="tx2"/>
                </a:solidFill>
              </a:rPr>
              <a:t>DE</a:t>
            </a:r>
            <a:endParaRPr lang="pt-BR" sz="3500" dirty="0">
              <a:solidFill>
                <a:schemeClr val="tx2"/>
              </a:solidFill>
            </a:endParaRPr>
          </a:p>
        </p:txBody>
      </p:sp>
      <p:sp>
        <p:nvSpPr>
          <p:cNvPr id="67" name="CaixaDeTexto 66"/>
          <p:cNvSpPr txBox="1"/>
          <p:nvPr/>
        </p:nvSpPr>
        <p:spPr>
          <a:xfrm>
            <a:off x="7778058" y="2596515"/>
            <a:ext cx="1415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smtClean="0">
                <a:solidFill>
                  <a:schemeClr val="tx2"/>
                </a:solidFill>
              </a:rPr>
              <a:t>ITE</a:t>
            </a:r>
            <a:endParaRPr lang="pt-BR" sz="3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 © Beijaflore | </a:t>
            </a:r>
            <a:fld id="{F4FEB08F-923E-484A-9FC5-0AA7BDA29BD6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2020 | Beijaflore Brasil | Confidencial</a:t>
            </a:r>
            <a:endParaRPr lang="pt-BR" noProof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260648"/>
            <a:ext cx="781050" cy="819150"/>
          </a:xfrm>
          <a:prstGeom prst="rect">
            <a:avLst/>
          </a:prstGeom>
        </p:spPr>
      </p:pic>
      <p:pic>
        <p:nvPicPr>
          <p:cNvPr id="11" name="Picture 2" descr="https://avatars0.githubusercontent.com/u/17074908?s=400&amp;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4" y="2138087"/>
            <a:ext cx="3314736" cy="331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5" y="2276872"/>
            <a:ext cx="565228" cy="56522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581" y="2928204"/>
            <a:ext cx="510036" cy="47533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4993212" y="2376230"/>
            <a:ext cx="3201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vbrandao608@beijaflore.com</a:t>
            </a:r>
            <a:endParaRPr lang="pt-BR" dirty="0" smtClean="0">
              <a:solidFill>
                <a:srgbClr val="16355A"/>
              </a:solidFill>
              <a:latin typeface="Open Sans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993212" y="298120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github.com/victorlongo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876" y="3592628"/>
            <a:ext cx="434164" cy="434164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4993212" y="3613564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linkedin.com/in/victorlongo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43357">
            <a:off x="4548334" y="4820044"/>
            <a:ext cx="313106" cy="538542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4993212" y="4958799"/>
            <a:ext cx="1952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+5511995664311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7876" y="4279640"/>
            <a:ext cx="438118" cy="367763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5076056" y="4305532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16355A"/>
                </a:solidFill>
                <a:latin typeface="Open Sans"/>
              </a:rPr>
              <a:t>@victorlongo</a:t>
            </a:r>
          </a:p>
        </p:txBody>
      </p:sp>
      <p:cxnSp>
        <p:nvCxnSpPr>
          <p:cNvPr id="25" name="Conexão reta 24"/>
          <p:cNvCxnSpPr/>
          <p:nvPr/>
        </p:nvCxnSpPr>
        <p:spPr>
          <a:xfrm flipH="1">
            <a:off x="3690420" y="2514624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/>
          <p:cNvCxnSpPr/>
          <p:nvPr/>
        </p:nvCxnSpPr>
        <p:spPr>
          <a:xfrm flipH="1">
            <a:off x="3690419" y="3162696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/>
          <p:cNvCxnSpPr/>
          <p:nvPr/>
        </p:nvCxnSpPr>
        <p:spPr>
          <a:xfrm flipH="1">
            <a:off x="3690419" y="3810768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ta 27"/>
          <p:cNvCxnSpPr/>
          <p:nvPr/>
        </p:nvCxnSpPr>
        <p:spPr>
          <a:xfrm flipH="1">
            <a:off x="3690419" y="4458840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28"/>
          <p:cNvCxnSpPr/>
          <p:nvPr/>
        </p:nvCxnSpPr>
        <p:spPr>
          <a:xfrm flipH="1">
            <a:off x="3690419" y="5106912"/>
            <a:ext cx="7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14"/>
          <p:cNvSpPr txBox="1"/>
          <p:nvPr/>
        </p:nvSpPr>
        <p:spPr bwMode="gray">
          <a:xfrm>
            <a:off x="179512" y="-99392"/>
            <a:ext cx="1775666" cy="1349976"/>
          </a:xfrm>
          <a:prstGeom prst="rect">
            <a:avLst/>
          </a:prstGeom>
          <a:noFill/>
        </p:spPr>
        <p:txBody>
          <a:bodyPr wrap="square" tIns="72000" rtlCol="0" anchor="b" anchorCtr="0">
            <a:spAutoFit/>
          </a:bodyPr>
          <a:lstStyle/>
          <a:p>
            <a:r>
              <a:rPr lang="fr-FR" sz="80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fr-FR" sz="8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4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8_Beijaflore_Modèles Slides format 4 tiers">
  <a:themeElements>
    <a:clrScheme name="Charte graphique Beijaflore">
      <a:dk1>
        <a:srgbClr val="2D2D2D"/>
      </a:dk1>
      <a:lt1>
        <a:sysClr val="window" lastClr="FFFFFF"/>
      </a:lt1>
      <a:dk2>
        <a:srgbClr val="273457"/>
      </a:dk2>
      <a:lt2>
        <a:srgbClr val="E8E8E8"/>
      </a:lt2>
      <a:accent1>
        <a:srgbClr val="273457"/>
      </a:accent1>
      <a:accent2>
        <a:srgbClr val="64041F"/>
      </a:accent2>
      <a:accent3>
        <a:srgbClr val="9BBB59"/>
      </a:accent3>
      <a:accent4>
        <a:srgbClr val="DA8700"/>
      </a:accent4>
      <a:accent5>
        <a:srgbClr val="5D97B7"/>
      </a:accent5>
      <a:accent6>
        <a:srgbClr val="959476"/>
      </a:accent6>
      <a:hlink>
        <a:srgbClr val="273457"/>
      </a:hlink>
      <a:folHlink>
        <a:srgbClr val="244061"/>
      </a:folHlink>
    </a:clrScheme>
    <a:fontScheme name="Charte graphique Beijaflore">
      <a:majorFont>
        <a:latin typeface="Franklin Gothic Medium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ijaflore BR - Template PPT 2018 4x3 v1" id="{9270962D-3747-41D4-B865-5FA4733291A8}" vid="{02BC0A47-E4BF-4C00-947F-E5A17CA93CC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Beijaflore BR - Template PPT 2018 4x3 v1</Template>
  <TotalTime>15364</TotalTime>
  <Words>2689</Words>
  <Application>Microsoft Office PowerPoint</Application>
  <PresentationFormat>Apresentação no Ecrã (4:3)</PresentationFormat>
  <Paragraphs>762</Paragraphs>
  <Slides>77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77</vt:i4>
      </vt:variant>
    </vt:vector>
  </HeadingPairs>
  <TitlesOfParts>
    <vt:vector size="86" baseType="lpstr">
      <vt:lpstr>-apple-system</vt:lpstr>
      <vt:lpstr>Arial</vt:lpstr>
      <vt:lpstr>Browallia New</vt:lpstr>
      <vt:lpstr>Calibri</vt:lpstr>
      <vt:lpstr>Century Gothic</vt:lpstr>
      <vt:lpstr>Franklin Gothic Book</vt:lpstr>
      <vt:lpstr>Franklin Gothic Medium</vt:lpstr>
      <vt:lpstr>Open Sans</vt:lpstr>
      <vt:lpstr>2018_Beijaflore_Modèles Slides format 4 tiers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Fábricas de Software e BI</dc:title>
  <dc:creator>User</dc:creator>
  <cp:lastModifiedBy>Brandao, Victor</cp:lastModifiedBy>
  <cp:revision>422</cp:revision>
  <dcterms:created xsi:type="dcterms:W3CDTF">2018-04-04T20:35:12Z</dcterms:created>
  <dcterms:modified xsi:type="dcterms:W3CDTF">2020-03-02T20:11:54Z</dcterms:modified>
</cp:coreProperties>
</file>